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39"/>
  </p:notesMasterIdLst>
  <p:sldIdLst>
    <p:sldId id="256" r:id="rId2"/>
    <p:sldId id="257" r:id="rId3"/>
    <p:sldId id="292" r:id="rId4"/>
    <p:sldId id="275" r:id="rId5"/>
    <p:sldId id="301" r:id="rId6"/>
    <p:sldId id="268" r:id="rId7"/>
    <p:sldId id="267" r:id="rId8"/>
    <p:sldId id="270" r:id="rId9"/>
    <p:sldId id="271" r:id="rId10"/>
    <p:sldId id="274" r:id="rId11"/>
    <p:sldId id="262" r:id="rId12"/>
    <p:sldId id="263" r:id="rId13"/>
    <p:sldId id="264" r:id="rId14"/>
    <p:sldId id="261" r:id="rId15"/>
    <p:sldId id="260" r:id="rId16"/>
    <p:sldId id="276" r:id="rId17"/>
    <p:sldId id="277" r:id="rId18"/>
    <p:sldId id="278" r:id="rId19"/>
    <p:sldId id="279" r:id="rId20"/>
    <p:sldId id="280" r:id="rId21"/>
    <p:sldId id="282" r:id="rId22"/>
    <p:sldId id="298" r:id="rId23"/>
    <p:sldId id="299" r:id="rId24"/>
    <p:sldId id="284" r:id="rId25"/>
    <p:sldId id="281" r:id="rId26"/>
    <p:sldId id="287" r:id="rId27"/>
    <p:sldId id="290" r:id="rId28"/>
    <p:sldId id="286" r:id="rId29"/>
    <p:sldId id="288" r:id="rId30"/>
    <p:sldId id="291" r:id="rId31"/>
    <p:sldId id="289" r:id="rId32"/>
    <p:sldId id="293" r:id="rId33"/>
    <p:sldId id="294" r:id="rId34"/>
    <p:sldId id="295" r:id="rId35"/>
    <p:sldId id="296" r:id="rId36"/>
    <p:sldId id="297" r:id="rId37"/>
    <p:sldId id="300"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3" autoAdjust="0"/>
    <p:restoredTop sz="79564" autoAdjust="0"/>
  </p:normalViewPr>
  <p:slideViewPr>
    <p:cSldViewPr>
      <p:cViewPr varScale="1">
        <p:scale>
          <a:sx n="62" d="100"/>
          <a:sy n="62" d="100"/>
        </p:scale>
        <p:origin x="-10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04"/>
    </p:cViewPr>
  </p:sorterViewPr>
  <p:notesViewPr>
    <p:cSldViewPr>
      <p:cViewPr varScale="1">
        <p:scale>
          <a:sx n="59" d="100"/>
          <a:sy n="59" d="100"/>
        </p:scale>
        <p:origin x="-2766"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C1CB39-E363-4DB8-B9E2-F0BA43836DE2}" type="datetimeFigureOut">
              <a:rPr lang="en-US" smtClean="0"/>
              <a:pPr/>
              <a:t>8/23/2011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9099C8-DA71-4CE6-9E78-8754B38C9C9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Welcome to the third,</a:t>
            </a:r>
            <a:r>
              <a:rPr lang="en-US" baseline="0" dirty="0" smtClean="0"/>
              <a:t> Ad Astra Kansas Galaxy Forum. I’m Ken Moum and I’m here to answer a simple question.</a:t>
            </a:r>
            <a:endParaRPr lang="en-US" dirty="0"/>
          </a:p>
        </p:txBody>
      </p:sp>
      <p:sp>
        <p:nvSpPr>
          <p:cNvPr id="4" name="Slide Number Placeholder 3"/>
          <p:cNvSpPr>
            <a:spLocks noGrp="1"/>
          </p:cNvSpPr>
          <p:nvPr>
            <p:ph type="sldNum" sz="quarter" idx="10"/>
          </p:nvPr>
        </p:nvSpPr>
        <p:spPr/>
        <p:txBody>
          <a:bodyPr/>
          <a:lstStyle/>
          <a:p>
            <a:fld id="{FF9099C8-DA71-4CE6-9E78-8754B38C9C9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As</a:t>
            </a:r>
            <a:r>
              <a:rPr lang="en-US" baseline="0" dirty="0" smtClean="0"/>
              <a:t> important as that was, </a:t>
            </a:r>
            <a:r>
              <a:rPr lang="en-US" sz="1200" dirty="0" smtClean="0"/>
              <a:t>He also had an idea for a state seal.</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F9099C8-DA71-4CE6-9E78-8754B38C9C9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Talking about his proposed seal, Ingalls said "I was secretary of the Kansas state senate at its first session after our admission in 1861. A joint committee was appointed to present a design for the great seal of the state and I suggested a sketch embracing a single star rising from the clouds at the base of a field, </a:t>
            </a:r>
            <a:endParaRPr lang="en-US" dirty="0"/>
          </a:p>
        </p:txBody>
      </p:sp>
      <p:sp>
        <p:nvSpPr>
          <p:cNvPr id="4" name="Slide Number Placeholder 3"/>
          <p:cNvSpPr>
            <a:spLocks noGrp="1"/>
          </p:cNvSpPr>
          <p:nvPr>
            <p:ph type="sldNum" sz="quarter" idx="10"/>
          </p:nvPr>
        </p:nvSpPr>
        <p:spPr/>
        <p:txBody>
          <a:bodyPr/>
          <a:lstStyle/>
          <a:p>
            <a:fld id="{FF9099C8-DA71-4CE6-9E78-8754B38C9C9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with the constellation (representing the number of states then in the Union) above, </a:t>
            </a:r>
          </a:p>
          <a:p>
            <a:endParaRPr lang="en-US" dirty="0"/>
          </a:p>
        </p:txBody>
      </p:sp>
      <p:sp>
        <p:nvSpPr>
          <p:cNvPr id="4" name="Slide Number Placeholder 3"/>
          <p:cNvSpPr>
            <a:spLocks noGrp="1"/>
          </p:cNvSpPr>
          <p:nvPr>
            <p:ph type="sldNum" sz="quarter" idx="10"/>
          </p:nvPr>
        </p:nvSpPr>
        <p:spPr/>
        <p:txBody>
          <a:bodyPr/>
          <a:lstStyle/>
          <a:p>
            <a:fld id="{FF9099C8-DA71-4CE6-9E78-8754B38C9C9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accompanied by the motto, "Ad Astra per </a:t>
            </a:r>
            <a:r>
              <a:rPr lang="en-US" sz="1200" kern="1200" dirty="0" err="1" smtClean="0">
                <a:solidFill>
                  <a:schemeClr val="tx1"/>
                </a:solidFill>
                <a:latin typeface="+mn-lt"/>
                <a:ea typeface="+mn-ea"/>
                <a:cs typeface="+mn-cs"/>
              </a:rPr>
              <a:t>Aspera</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dirty="0" smtClean="0"/>
              <a:t>So what did we end up with?  A seal designed by a committee….</a:t>
            </a:r>
            <a:endParaRPr lang="en-US" dirty="0"/>
          </a:p>
        </p:txBody>
      </p:sp>
      <p:sp>
        <p:nvSpPr>
          <p:cNvPr id="4" name="Slide Number Placeholder 3"/>
          <p:cNvSpPr>
            <a:spLocks noGrp="1"/>
          </p:cNvSpPr>
          <p:nvPr>
            <p:ph type="sldNum" sz="quarter" idx="10"/>
          </p:nvPr>
        </p:nvSpPr>
        <p:spPr/>
        <p:txBody>
          <a:bodyPr/>
          <a:lstStyle/>
          <a:p>
            <a:fld id="{FF9099C8-DA71-4CE6-9E78-8754B38C9C9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Ingalls concept would have been a simple and elegant seal, but like a lot of other things done by committee, it sort of got out of hand.</a:t>
            </a:r>
          </a:p>
          <a:p>
            <a:r>
              <a:rPr lang="en-US" sz="1200" kern="1200" dirty="0" smtClean="0">
                <a:solidFill>
                  <a:schemeClr val="tx1"/>
                </a:solidFill>
                <a:latin typeface="+mn-lt"/>
                <a:ea typeface="+mn-ea"/>
                <a:cs typeface="+mn-cs"/>
              </a:rPr>
              <a:t>Said Ingalls -- "If you will examine the seal as it now exists you will see that my idea was adopted, but in addition thereto the committee incorporated a mountain scene, a river view, a herd of buffalo chased by Indians on horseback, a log cabin with a settler plowing in the foreground, together with a number of other incongruous, allegorical and metaphorical augmentations which destroyed the beauty and simplicity of my design</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So the state motto was the genesis our little initiative, but how did we get from there to 2011 and Kansas Sesquicentennial year?</a:t>
            </a:r>
          </a:p>
          <a:p>
            <a:endParaRPr lang="en-US" dirty="0"/>
          </a:p>
        </p:txBody>
      </p:sp>
      <p:sp>
        <p:nvSpPr>
          <p:cNvPr id="4" name="Slide Number Placeholder 3"/>
          <p:cNvSpPr>
            <a:spLocks noGrp="1"/>
          </p:cNvSpPr>
          <p:nvPr>
            <p:ph type="sldNum" sz="quarter" idx="10"/>
          </p:nvPr>
        </p:nvSpPr>
        <p:spPr/>
        <p:txBody>
          <a:bodyPr/>
          <a:lstStyle/>
          <a:p>
            <a:fld id="{FF9099C8-DA71-4CE6-9E78-8754B38C9C9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Well, it happened because of the passion of a Californian who loves Kansas, and is even more intrigued by our state and its place in American history, as midway USA, and America's breadbasket.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Our state motto was the capper, because it points to the past, current and future.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Steve Durst, our founder, first visited here in the 1970s and over the next 30 years, he made at least a half-dozen visits to Kansas.</a:t>
            </a:r>
          </a:p>
          <a:p>
            <a:endParaRPr lang="en-US" dirty="0"/>
          </a:p>
        </p:txBody>
      </p:sp>
      <p:sp>
        <p:nvSpPr>
          <p:cNvPr id="4" name="Slide Number Placeholder 3"/>
          <p:cNvSpPr>
            <a:spLocks noGrp="1"/>
          </p:cNvSpPr>
          <p:nvPr>
            <p:ph type="sldNum" sz="quarter" idx="10"/>
          </p:nvPr>
        </p:nvSpPr>
        <p:spPr/>
        <p:txBody>
          <a:bodyPr/>
          <a:lstStyle/>
          <a:p>
            <a:fld id="{FF9099C8-DA71-4CE6-9E78-8754B38C9C9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2001 Steve proposed the creation of an initiative supporting interstellar R&amp;D. It would be the Ad Astra Kansas Initiative.</a:t>
            </a:r>
          </a:p>
          <a:p>
            <a:endParaRPr lang="en-US" dirty="0"/>
          </a:p>
        </p:txBody>
      </p:sp>
      <p:sp>
        <p:nvSpPr>
          <p:cNvPr id="4" name="Slide Number Placeholder 3"/>
          <p:cNvSpPr>
            <a:spLocks noGrp="1"/>
          </p:cNvSpPr>
          <p:nvPr>
            <p:ph type="sldNum" sz="quarter" idx="10"/>
          </p:nvPr>
        </p:nvSpPr>
        <p:spPr/>
        <p:txBody>
          <a:bodyPr/>
          <a:lstStyle/>
          <a:p>
            <a:fld id="{FF9099C8-DA71-4CE6-9E78-8754B38C9C9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From the beginning, the </a:t>
            </a:r>
            <a:r>
              <a:rPr lang="en-US" dirty="0" err="1" smtClean="0"/>
              <a:t>intiative</a:t>
            </a:r>
            <a:r>
              <a:rPr lang="en-US" dirty="0" smtClean="0"/>
              <a:t> had the goals of:</a:t>
            </a:r>
          </a:p>
          <a:p>
            <a:endParaRPr lang="en-US" dirty="0"/>
          </a:p>
        </p:txBody>
      </p:sp>
      <p:sp>
        <p:nvSpPr>
          <p:cNvPr id="4" name="Slide Number Placeholder 3"/>
          <p:cNvSpPr>
            <a:spLocks noGrp="1"/>
          </p:cNvSpPr>
          <p:nvPr>
            <p:ph type="sldNum" sz="quarter" idx="10"/>
          </p:nvPr>
        </p:nvSpPr>
        <p:spPr/>
        <p:txBody>
          <a:bodyPr/>
          <a:lstStyle/>
          <a:p>
            <a:fld id="{FF9099C8-DA71-4CE6-9E78-8754B38C9C9A}"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Promoting the state motto to its fullest 21st century potential</a:t>
            </a:r>
          </a:p>
          <a:p>
            <a:endParaRPr lang="en-US" dirty="0"/>
          </a:p>
        </p:txBody>
      </p:sp>
      <p:sp>
        <p:nvSpPr>
          <p:cNvPr id="4" name="Slide Number Placeholder 3"/>
          <p:cNvSpPr>
            <a:spLocks noGrp="1"/>
          </p:cNvSpPr>
          <p:nvPr>
            <p:ph type="sldNum" sz="quarter" idx="10"/>
          </p:nvPr>
        </p:nvSpPr>
        <p:spPr/>
        <p:txBody>
          <a:bodyPr/>
          <a:lstStyle/>
          <a:p>
            <a:fld id="{FF9099C8-DA71-4CE6-9E78-8754B38C9C9A}"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Serving as a hub featuring space-tech research, development and commercialization projects in Kansas for networking and educational purposes.</a:t>
            </a:r>
          </a:p>
          <a:p>
            <a:endParaRPr lang="en-US" dirty="0"/>
          </a:p>
        </p:txBody>
      </p:sp>
      <p:sp>
        <p:nvSpPr>
          <p:cNvPr id="4" name="Slide Number Placeholder 3"/>
          <p:cNvSpPr>
            <a:spLocks noGrp="1"/>
          </p:cNvSpPr>
          <p:nvPr>
            <p:ph type="sldNum" sz="quarter" idx="10"/>
          </p:nvPr>
        </p:nvSpPr>
        <p:spPr/>
        <p:txBody>
          <a:bodyPr/>
          <a:lstStyle/>
          <a:p>
            <a:fld id="{FF9099C8-DA71-4CE6-9E78-8754B38C9C9A}"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what it the Ad Astra Kansas Initiative, anyway? </a:t>
            </a:r>
            <a:r>
              <a:rPr lang="en-US" b="1" dirty="0" smtClean="0"/>
              <a:t>Click</a:t>
            </a:r>
            <a:endParaRPr lang="en-US" b="1" dirty="0"/>
          </a:p>
        </p:txBody>
      </p:sp>
      <p:sp>
        <p:nvSpPr>
          <p:cNvPr id="4" name="Slide Number Placeholder 3"/>
          <p:cNvSpPr>
            <a:spLocks noGrp="1"/>
          </p:cNvSpPr>
          <p:nvPr>
            <p:ph type="sldNum" sz="quarter" idx="10"/>
          </p:nvPr>
        </p:nvSpPr>
        <p:spPr/>
        <p:txBody>
          <a:bodyPr/>
          <a:lstStyle/>
          <a:p>
            <a:fld id="{FF9099C8-DA71-4CE6-9E78-8754B38C9C9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Recognizing cutting edge research being done in Kansas.</a:t>
            </a:r>
          </a:p>
          <a:p>
            <a:endParaRPr lang="en-US" dirty="0"/>
          </a:p>
        </p:txBody>
      </p:sp>
      <p:sp>
        <p:nvSpPr>
          <p:cNvPr id="4" name="Slide Number Placeholder 3"/>
          <p:cNvSpPr>
            <a:spLocks noGrp="1"/>
          </p:cNvSpPr>
          <p:nvPr>
            <p:ph type="sldNum" sz="quarter" idx="10"/>
          </p:nvPr>
        </p:nvSpPr>
        <p:spPr/>
        <p:txBody>
          <a:bodyPr/>
          <a:lstStyle/>
          <a:p>
            <a:fld id="{FF9099C8-DA71-4CE6-9E78-8754B38C9C9A}"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a:t>
            </a:r>
            <a:r>
              <a:rPr lang="en-US" sz="1200" kern="1200" dirty="0" err="1" smtClean="0">
                <a:solidFill>
                  <a:schemeClr val="tx1"/>
                </a:solidFill>
                <a:latin typeface="+mn-lt"/>
                <a:ea typeface="+mn-ea"/>
                <a:cs typeface="+mn-cs"/>
              </a:rPr>
              <a:t>intiative</a:t>
            </a:r>
            <a:r>
              <a:rPr lang="en-US" sz="1200" kern="1200" dirty="0" smtClean="0">
                <a:solidFill>
                  <a:schemeClr val="tx1"/>
                </a:solidFill>
                <a:latin typeface="+mn-lt"/>
                <a:ea typeface="+mn-ea"/>
                <a:cs typeface="+mn-cs"/>
              </a:rPr>
              <a:t> is actually run by a Kansas native, Jeanette Steinert, who lives in Hutchinson.  I work for her and Steve, maintaining the initiative's web site writing, editing and doing various promotional tasks.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What we hope for is to have Kansas known nationally, even internationally as the Ad Astra state and for Kansans to see the motto as more than words on a flag—and make it more meaningful, relevant, personal to people.</a:t>
            </a:r>
          </a:p>
          <a:p>
            <a:endParaRPr lang="en-US" dirty="0"/>
          </a:p>
        </p:txBody>
      </p:sp>
      <p:sp>
        <p:nvSpPr>
          <p:cNvPr id="4" name="Slide Number Placeholder 3"/>
          <p:cNvSpPr>
            <a:spLocks noGrp="1"/>
          </p:cNvSpPr>
          <p:nvPr>
            <p:ph type="sldNum" sz="quarter" idx="10"/>
          </p:nvPr>
        </p:nvSpPr>
        <p:spPr/>
        <p:txBody>
          <a:bodyPr/>
          <a:lstStyle/>
          <a:p>
            <a:fld id="{FF9099C8-DA71-4CE6-9E78-8754B38C9C9A}"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We want to change people's perspective, for them to see that Kansas is not just a rural state, or the sunflower state but that there are many facets to our state and our motto.  To look forward as well as backward.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 think it’s important</a:t>
            </a:r>
            <a:r>
              <a:rPr lang="en-US" sz="1200" kern="1200" baseline="0" dirty="0" smtClean="0">
                <a:solidFill>
                  <a:schemeClr val="tx1"/>
                </a:solidFill>
                <a:latin typeface="+mn-lt"/>
                <a:ea typeface="+mn-ea"/>
                <a:cs typeface="+mn-cs"/>
              </a:rPr>
              <a:t> to recognize that Kansas is the Ad Astra State</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F9099C8-DA71-4CE6-9E78-8754B38C9C9A}"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young people are the future, we feel that one of our most important programs is the advancement of Science, Technology, Engineering and Mathematics education. There's no doubt that our state belongs in the 21</a:t>
            </a:r>
            <a:r>
              <a:rPr lang="en-US" sz="1200" kern="1200" baseline="30000" dirty="0" smtClean="0">
                <a:solidFill>
                  <a:schemeClr val="tx1"/>
                </a:solidFill>
                <a:latin typeface="+mn-lt"/>
                <a:ea typeface="+mn-ea"/>
                <a:cs typeface="+mn-cs"/>
              </a:rPr>
              <a:t>st</a:t>
            </a:r>
            <a:r>
              <a:rPr lang="en-US" sz="1200" kern="1200" dirty="0" smtClean="0">
                <a:solidFill>
                  <a:schemeClr val="tx1"/>
                </a:solidFill>
                <a:latin typeface="+mn-lt"/>
                <a:ea typeface="+mn-ea"/>
                <a:cs typeface="+mn-cs"/>
              </a:rPr>
              <a:t> century</a:t>
            </a:r>
          </a:p>
          <a:p>
            <a:endParaRPr lang="en-US" dirty="0" smtClean="0"/>
          </a:p>
        </p:txBody>
      </p:sp>
      <p:sp>
        <p:nvSpPr>
          <p:cNvPr id="4" name="Slide Number Placeholder 3"/>
          <p:cNvSpPr>
            <a:spLocks noGrp="1"/>
          </p:cNvSpPr>
          <p:nvPr>
            <p:ph type="sldNum" sz="quarter" idx="10"/>
          </p:nvPr>
        </p:nvSpPr>
        <p:spPr/>
        <p:txBody>
          <a:bodyPr/>
          <a:lstStyle/>
          <a:p>
            <a:fld id="{FF9099C8-DA71-4CE6-9E78-8754B38C9C9A}"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whether it means going to the stars figuratively with our cutting edge wind energy and biotechnology or literally into space by developing space technology.  As someone once said, “Flight may have been born somewhere else, but it grew up here.” Kansas Academy of Science is 2nd oldest society of its kind in the U.S. The Cosmosphere is, after all, in Kansas, not Houston or Cape Canaveral</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F9099C8-DA71-4CE6-9E78-8754B38C9C9A}"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that end, Jeanette and Steve have been publishing a</a:t>
            </a:r>
            <a:r>
              <a:rPr lang="en-US" baseline="0" dirty="0" smtClean="0"/>
              <a:t> semi-annual newsletter since 2002</a:t>
            </a:r>
            <a:endParaRPr lang="en-US" dirty="0"/>
          </a:p>
        </p:txBody>
      </p:sp>
      <p:sp>
        <p:nvSpPr>
          <p:cNvPr id="4" name="Slide Number Placeholder 3"/>
          <p:cNvSpPr>
            <a:spLocks noGrp="1"/>
          </p:cNvSpPr>
          <p:nvPr>
            <p:ph type="sldNum" sz="quarter" idx="10"/>
          </p:nvPr>
        </p:nvSpPr>
        <p:spPr/>
        <p:txBody>
          <a:bodyPr/>
          <a:lstStyle/>
          <a:p>
            <a:fld id="{FF9099C8-DA71-4CE6-9E78-8754B38C9C9A}"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We created Ad Astra Kansas Day, celebrated in April to commemorate the launch of the Hubble Space Telescope which was deployed by native Kansan Steve Hawley.</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last two years we have commemorated it with a science event at Washburn University. </a:t>
            </a:r>
          </a:p>
          <a:p>
            <a:r>
              <a:rPr lang="en-US" sz="1200" kern="1200" dirty="0" smtClean="0">
                <a:solidFill>
                  <a:schemeClr val="tx1"/>
                </a:solidFill>
                <a:latin typeface="+mn-lt"/>
                <a:ea typeface="+mn-ea"/>
                <a:cs typeface="+mn-cs"/>
              </a:rPr>
              <a:t>This year we combined fun activities like the Space Ice Cream samples handed out by the WU chemistry club, with presentations by like that by Fundamental Tech. founder Tom Armstrong, who is collecting and analyzing data from the Voyager and Cassini Spacecraft missions to the out planets.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F9099C8-DA71-4CE6-9E78-8754B38C9C9A}"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held Galaxy forums for three years</a:t>
            </a:r>
            <a:r>
              <a:rPr lang="en-US" baseline="0" dirty="0" smtClean="0"/>
              <a:t> now, here at the Cosmosphere</a:t>
            </a:r>
            <a:endParaRPr lang="en-US" dirty="0"/>
          </a:p>
        </p:txBody>
      </p:sp>
      <p:sp>
        <p:nvSpPr>
          <p:cNvPr id="4" name="Slide Number Placeholder 3"/>
          <p:cNvSpPr>
            <a:spLocks noGrp="1"/>
          </p:cNvSpPr>
          <p:nvPr>
            <p:ph type="sldNum" sz="quarter" idx="10"/>
          </p:nvPr>
        </p:nvSpPr>
        <p:spPr/>
        <p:txBody>
          <a:bodyPr/>
          <a:lstStyle/>
          <a:p>
            <a:fld id="{FF9099C8-DA71-4CE6-9E78-8754B38C9C9A}"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For</a:t>
            </a:r>
            <a:r>
              <a:rPr lang="en-US" sz="1200" kern="1200" baseline="0" dirty="0" smtClean="0">
                <a:solidFill>
                  <a:schemeClr val="tx1"/>
                </a:solidFill>
                <a:latin typeface="+mn-lt"/>
                <a:ea typeface="+mn-ea"/>
                <a:cs typeface="+mn-cs"/>
              </a:rPr>
              <a:t> the Sesquicentennial Year, we have selected 150 super scientists, and created a set of trading card for use in the classroom and elsewhere. Each of them highlights one scientist with a Kansas connection, offering a photo of the scientist on the front of the card and a list of biographical and career details on the back.  They cover a wide range of scientists, from historical figures </a:t>
            </a:r>
            <a:r>
              <a:rPr lang="en-US" sz="1200" kern="1200" baseline="0" dirty="0" err="1" smtClean="0">
                <a:solidFill>
                  <a:schemeClr val="tx1"/>
                </a:solidFill>
                <a:latin typeface="+mn-lt"/>
                <a:ea typeface="+mn-ea"/>
                <a:cs typeface="+mn-cs"/>
              </a:rPr>
              <a:t>likeGeorge</a:t>
            </a:r>
            <a:r>
              <a:rPr lang="en-US" sz="1200" kern="1200" baseline="0" dirty="0" smtClean="0">
                <a:solidFill>
                  <a:schemeClr val="tx1"/>
                </a:solidFill>
                <a:latin typeface="+mn-lt"/>
                <a:ea typeface="+mn-ea"/>
                <a:cs typeface="+mn-cs"/>
              </a:rPr>
              <a:t> Washington Carver, and this one---Clyde Cessna one of the fathers of general aviation.  To the more modern ones such as Samantha Wisely…</a:t>
            </a:r>
            <a:endParaRPr lang="en-US" dirty="0"/>
          </a:p>
        </p:txBody>
      </p:sp>
      <p:sp>
        <p:nvSpPr>
          <p:cNvPr id="4" name="Slide Number Placeholder 3"/>
          <p:cNvSpPr>
            <a:spLocks noGrp="1"/>
          </p:cNvSpPr>
          <p:nvPr>
            <p:ph type="sldNum" sz="quarter" idx="10"/>
          </p:nvPr>
        </p:nvSpPr>
        <p:spPr/>
        <p:txBody>
          <a:bodyPr/>
          <a:lstStyle/>
          <a:p>
            <a:fld id="{FF9099C8-DA71-4CE6-9E78-8754B38C9C9A}"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Who is member of the recovery team</a:t>
            </a:r>
            <a:r>
              <a:rPr lang="en-US" baseline="0" dirty="0" smtClean="0"/>
              <a:t> for the </a:t>
            </a:r>
            <a:r>
              <a:rPr lang="en-US" baseline="0" dirty="0" err="1" smtClean="0"/>
              <a:t>blackfooted</a:t>
            </a:r>
            <a:r>
              <a:rPr lang="en-US" baseline="0" dirty="0" smtClean="0"/>
              <a:t> ferret, one of the iconic mammals of the prairie.</a:t>
            </a:r>
            <a:endParaRPr lang="en-US" dirty="0"/>
          </a:p>
        </p:txBody>
      </p:sp>
      <p:sp>
        <p:nvSpPr>
          <p:cNvPr id="4" name="Slide Number Placeholder 3"/>
          <p:cNvSpPr>
            <a:spLocks noGrp="1"/>
          </p:cNvSpPr>
          <p:nvPr>
            <p:ph type="sldNum" sz="quarter" idx="10"/>
          </p:nvPr>
        </p:nvSpPr>
        <p:spPr/>
        <p:txBody>
          <a:bodyPr/>
          <a:lstStyle/>
          <a:p>
            <a:fld id="{FF9099C8-DA71-4CE6-9E78-8754B38C9C9A}"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r>
              <a:rPr lang="en-US" dirty="0" smtClean="0"/>
              <a:t>It </a:t>
            </a:r>
            <a:r>
              <a:rPr lang="en-US" dirty="0" smtClean="0"/>
              <a:t>is, obviously, about our state motto, do you know what it is?</a:t>
            </a:r>
          </a:p>
          <a:p>
            <a:endParaRPr lang="en-US" dirty="0"/>
          </a:p>
        </p:txBody>
      </p:sp>
      <p:sp>
        <p:nvSpPr>
          <p:cNvPr id="4" name="Slide Number Placeholder 3"/>
          <p:cNvSpPr>
            <a:spLocks noGrp="1"/>
          </p:cNvSpPr>
          <p:nvPr>
            <p:ph type="sldNum" sz="quarter" idx="10"/>
          </p:nvPr>
        </p:nvSpPr>
        <p:spPr/>
        <p:txBody>
          <a:bodyPr/>
          <a:lstStyle/>
          <a:p>
            <a:fld id="{FF9099C8-DA71-4CE6-9E78-8754B38C9C9A}"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year, I participated in the Kansas History and Environmental Fair, where</a:t>
            </a:r>
            <a:r>
              <a:rPr lang="en-US" baseline="0" dirty="0" smtClean="0"/>
              <a:t> several thousand elementary-school students visit the Kansas Museum of History for the day. </a:t>
            </a:r>
            <a:r>
              <a:rPr lang="en-US" sz="1200" kern="1200" dirty="0" smtClean="0">
                <a:solidFill>
                  <a:schemeClr val="tx1"/>
                </a:solidFill>
                <a:latin typeface="+mn-lt"/>
                <a:ea typeface="+mn-ea"/>
                <a:cs typeface="+mn-cs"/>
              </a:rPr>
              <a:t>We intend to continue those activities, and expand on them.  But the future of our initiative is going to be decided this fall.</a:t>
            </a:r>
            <a:endParaRPr lang="en-US" dirty="0"/>
          </a:p>
        </p:txBody>
      </p:sp>
      <p:sp>
        <p:nvSpPr>
          <p:cNvPr id="4" name="Slide Number Placeholder 3"/>
          <p:cNvSpPr>
            <a:spLocks noGrp="1"/>
          </p:cNvSpPr>
          <p:nvPr>
            <p:ph type="sldNum" sz="quarter" idx="10"/>
          </p:nvPr>
        </p:nvSpPr>
        <p:spPr/>
        <p:txBody>
          <a:bodyPr/>
          <a:lstStyle/>
          <a:p>
            <a:fld id="{FF9099C8-DA71-4CE6-9E78-8754B38C9C9A}"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November 3, 4 and 5 will convene</a:t>
            </a:r>
            <a:r>
              <a:rPr lang="en-US" baseline="0" dirty="0" smtClean="0"/>
              <a:t> for a Founder’s Event that aims to:</a:t>
            </a:r>
            <a:endParaRPr lang="en-US" dirty="0"/>
          </a:p>
        </p:txBody>
      </p:sp>
      <p:sp>
        <p:nvSpPr>
          <p:cNvPr id="4" name="Slide Number Placeholder 3"/>
          <p:cNvSpPr>
            <a:spLocks noGrp="1"/>
          </p:cNvSpPr>
          <p:nvPr>
            <p:ph type="sldNum" sz="quarter" idx="10"/>
          </p:nvPr>
        </p:nvSpPr>
        <p:spPr/>
        <p:txBody>
          <a:bodyPr/>
          <a:lstStyle/>
          <a:p>
            <a:fld id="{FF9099C8-DA71-4CE6-9E78-8754B38C9C9A}"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Organize a board of directors</a:t>
            </a:r>
            <a:endParaRPr lang="en-US" dirty="0"/>
          </a:p>
        </p:txBody>
      </p:sp>
      <p:sp>
        <p:nvSpPr>
          <p:cNvPr id="4" name="Slide Number Placeholder 3"/>
          <p:cNvSpPr>
            <a:spLocks noGrp="1"/>
          </p:cNvSpPr>
          <p:nvPr>
            <p:ph type="sldNum" sz="quarter" idx="10"/>
          </p:nvPr>
        </p:nvSpPr>
        <p:spPr/>
        <p:txBody>
          <a:bodyPr/>
          <a:lstStyle/>
          <a:p>
            <a:fld id="{FF9099C8-DA71-4CE6-9E78-8754B38C9C9A}"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Build a consensus about the initiative's future</a:t>
            </a:r>
          </a:p>
          <a:p>
            <a:endParaRPr lang="en-US" dirty="0"/>
          </a:p>
        </p:txBody>
      </p:sp>
      <p:sp>
        <p:nvSpPr>
          <p:cNvPr id="4" name="Slide Number Placeholder 3"/>
          <p:cNvSpPr>
            <a:spLocks noGrp="1"/>
          </p:cNvSpPr>
          <p:nvPr>
            <p:ph type="sldNum" sz="quarter" idx="10"/>
          </p:nvPr>
        </p:nvSpPr>
        <p:spPr/>
        <p:txBody>
          <a:bodyPr/>
          <a:lstStyle/>
          <a:p>
            <a:fld id="{FF9099C8-DA71-4CE6-9E78-8754B38C9C9A}"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Begin the development of bylaws and resolutions</a:t>
            </a:r>
            <a:endParaRPr lang="en-US" dirty="0"/>
          </a:p>
        </p:txBody>
      </p:sp>
      <p:sp>
        <p:nvSpPr>
          <p:cNvPr id="4" name="Slide Number Placeholder 3"/>
          <p:cNvSpPr>
            <a:spLocks noGrp="1"/>
          </p:cNvSpPr>
          <p:nvPr>
            <p:ph type="sldNum" sz="quarter" idx="10"/>
          </p:nvPr>
        </p:nvSpPr>
        <p:spPr/>
        <p:txBody>
          <a:bodyPr/>
          <a:lstStyle/>
          <a:p>
            <a:fld id="{FF9099C8-DA71-4CE6-9E78-8754B38C9C9A}"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Establish Ad Astra Kansas as a 501(c)3 corporation</a:t>
            </a:r>
          </a:p>
          <a:p>
            <a:endParaRPr lang="en-US" dirty="0"/>
          </a:p>
        </p:txBody>
      </p:sp>
      <p:sp>
        <p:nvSpPr>
          <p:cNvPr id="4" name="Slide Number Placeholder 3"/>
          <p:cNvSpPr>
            <a:spLocks noGrp="1"/>
          </p:cNvSpPr>
          <p:nvPr>
            <p:ph type="sldNum" sz="quarter" idx="10"/>
          </p:nvPr>
        </p:nvSpPr>
        <p:spPr/>
        <p:txBody>
          <a:bodyPr/>
          <a:lstStyle/>
          <a:p>
            <a:fld id="{FF9099C8-DA71-4CE6-9E78-8754B38C9C9A}"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Can you help us get there from here?</a:t>
            </a:r>
          </a:p>
          <a:p>
            <a:endParaRPr lang="en-US" dirty="0"/>
          </a:p>
        </p:txBody>
      </p:sp>
      <p:sp>
        <p:nvSpPr>
          <p:cNvPr id="4" name="Slide Number Placeholder 3"/>
          <p:cNvSpPr>
            <a:spLocks noGrp="1"/>
          </p:cNvSpPr>
          <p:nvPr>
            <p:ph type="sldNum" sz="quarter" idx="10"/>
          </p:nvPr>
        </p:nvSpPr>
        <p:spPr/>
        <p:txBody>
          <a:bodyPr/>
          <a:lstStyle/>
          <a:p>
            <a:fld id="{FF9099C8-DA71-4CE6-9E78-8754B38C9C9A}" type="slidenum">
              <a:rPr lang="en-US" smtClean="0"/>
              <a:pPr/>
              <a:t>36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Exactly, it’s Astra per </a:t>
            </a:r>
            <a:r>
              <a:rPr lang="en-US" dirty="0" err="1" smtClean="0"/>
              <a:t>Aspera</a:t>
            </a:r>
            <a:r>
              <a:rPr lang="en-US" dirty="0" smtClean="0"/>
              <a:t>.  Do you know what that means?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F9099C8-DA71-4CE6-9E78-8754B38C9C9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Exactly,</a:t>
            </a:r>
            <a:r>
              <a:rPr lang="en-US" baseline="0" dirty="0" smtClean="0"/>
              <a:t> To the Stars through difficulty.  Do you know how that came to be the state motto? </a:t>
            </a:r>
            <a:r>
              <a:rPr lang="en-US" dirty="0" smtClean="0"/>
              <a:t>Well</a:t>
            </a:r>
            <a:r>
              <a:rPr lang="en-US" baseline="0" dirty="0" smtClean="0"/>
              <a:t>, that’s a story that begins in the last days of Kansas’ territory, and beginning if it’s statehood. And it revolves around a young lawyer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F9099C8-DA71-4CE6-9E78-8754B38C9C9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no lawyer joke, Ingalls was a young lawyer from Massachusetts:</a:t>
            </a:r>
            <a:endParaRPr lang="en-US" dirty="0"/>
          </a:p>
        </p:txBody>
      </p:sp>
      <p:sp>
        <p:nvSpPr>
          <p:cNvPr id="4" name="Slide Number Placeholder 3"/>
          <p:cNvSpPr>
            <a:spLocks noGrp="1"/>
          </p:cNvSpPr>
          <p:nvPr>
            <p:ph type="sldNum" sz="quarter" idx="10"/>
          </p:nvPr>
        </p:nvSpPr>
        <p:spPr/>
        <p:txBody>
          <a:bodyPr/>
          <a:lstStyle/>
          <a:p>
            <a:fld id="{FF9099C8-DA71-4CE6-9E78-8754B38C9C9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 did </a:t>
            </a:r>
            <a:r>
              <a:rPr lang="en-US" dirty="0" smtClean="0"/>
              <a:t>read an ad</a:t>
            </a:r>
            <a:r>
              <a:rPr lang="en-US" baseline="0" dirty="0" smtClean="0"/>
              <a:t> about </a:t>
            </a:r>
            <a:r>
              <a:rPr lang="en-US" baseline="0" dirty="0" smtClean="0"/>
              <a:t>Kansas </a:t>
            </a:r>
            <a:r>
              <a:rPr lang="en-US" baseline="0" dirty="0" smtClean="0"/>
              <a:t>and…</a:t>
            </a:r>
            <a:endParaRPr lang="en-US" dirty="0"/>
          </a:p>
        </p:txBody>
      </p:sp>
      <p:sp>
        <p:nvSpPr>
          <p:cNvPr id="4" name="Slide Number Placeholder 3"/>
          <p:cNvSpPr>
            <a:spLocks noGrp="1"/>
          </p:cNvSpPr>
          <p:nvPr>
            <p:ph type="sldNum" sz="quarter" idx="10"/>
          </p:nvPr>
        </p:nvSpPr>
        <p:spPr/>
        <p:txBody>
          <a:bodyPr/>
          <a:lstStyle/>
          <a:p>
            <a:fld id="{FF9099C8-DA71-4CE6-9E78-8754B38C9C9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moved here in 1859.</a:t>
            </a:r>
            <a:endParaRPr lang="en-US" dirty="0"/>
          </a:p>
        </p:txBody>
      </p:sp>
      <p:sp>
        <p:nvSpPr>
          <p:cNvPr id="4" name="Slide Number Placeholder 3"/>
          <p:cNvSpPr>
            <a:spLocks noGrp="1"/>
          </p:cNvSpPr>
          <p:nvPr>
            <p:ph type="sldNum" sz="quarter" idx="10"/>
          </p:nvPr>
        </p:nvSpPr>
        <p:spPr/>
        <p:txBody>
          <a:bodyPr/>
          <a:lstStyle/>
          <a:p>
            <a:fld id="{FF9099C8-DA71-4CE6-9E78-8754B38C9C9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Perhap</a:t>
            </a:r>
            <a:r>
              <a:rPr lang="en-US" baseline="0" dirty="0" smtClean="0"/>
              <a:t>s </a:t>
            </a:r>
            <a:r>
              <a:rPr lang="en-US" dirty="0" smtClean="0"/>
              <a:t>what’s </a:t>
            </a:r>
            <a:r>
              <a:rPr lang="en-US" dirty="0" smtClean="0"/>
              <a:t>most remarkable is that </a:t>
            </a:r>
            <a:r>
              <a:rPr lang="en-US" dirty="0" smtClean="0"/>
              <a:t>the same</a:t>
            </a:r>
            <a:r>
              <a:rPr lang="en-US" baseline="0" dirty="0" smtClean="0"/>
              <a:t> year he arrived, in his 20s, </a:t>
            </a:r>
            <a:r>
              <a:rPr lang="en-US" dirty="0" smtClean="0"/>
              <a:t>he </a:t>
            </a:r>
            <a:r>
              <a:rPr lang="en-US" dirty="0" smtClean="0"/>
              <a:t>wa</a:t>
            </a:r>
            <a:r>
              <a:rPr lang="en-US" baseline="0" dirty="0" smtClean="0"/>
              <a:t>s a member of the 1859 Wyandotte Constitutional Convention.</a:t>
            </a:r>
            <a:endParaRPr lang="en-US" dirty="0"/>
          </a:p>
        </p:txBody>
      </p:sp>
      <p:sp>
        <p:nvSpPr>
          <p:cNvPr id="4" name="Slide Number Placeholder 3"/>
          <p:cNvSpPr>
            <a:spLocks noGrp="1"/>
          </p:cNvSpPr>
          <p:nvPr>
            <p:ph type="sldNum" sz="quarter" idx="10"/>
          </p:nvPr>
        </p:nvSpPr>
        <p:spPr/>
        <p:txBody>
          <a:bodyPr/>
          <a:lstStyle/>
          <a:p>
            <a:fld id="{FF9099C8-DA71-4CE6-9E78-8754B38C9C9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4A4C3BD2-E7C6-4CD3-BAA6-0DCB3912ECFF}" type="datetimeFigureOut">
              <a:rPr lang="en-US" smtClean="0"/>
              <a:pPr/>
              <a:t>8/23/2011</a:t>
            </a:fld>
            <a:endParaRPr lang="en-US"/>
          </a:p>
        </p:txBody>
      </p:sp>
      <p:sp>
        <p:nvSpPr>
          <p:cNvPr id="16" name="Slide Number Placeholder 15"/>
          <p:cNvSpPr>
            <a:spLocks noGrp="1"/>
          </p:cNvSpPr>
          <p:nvPr>
            <p:ph type="sldNum" sz="quarter" idx="11"/>
          </p:nvPr>
        </p:nvSpPr>
        <p:spPr/>
        <p:txBody>
          <a:bodyPr/>
          <a:lstStyle/>
          <a:p>
            <a:fld id="{55E6FCD1-0322-414F-ADBB-C632042EE241}"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A4C3BD2-E7C6-4CD3-BAA6-0DCB3912ECFF}" type="datetimeFigureOut">
              <a:rPr lang="en-US" smtClean="0"/>
              <a:pPr/>
              <a:t>8/23/2011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6FCD1-0322-414F-ADBB-C632042EE24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A4C3BD2-E7C6-4CD3-BAA6-0DCB3912ECFF}" type="datetimeFigureOut">
              <a:rPr lang="en-US" smtClean="0"/>
              <a:pPr/>
              <a:t>8/23/2011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6FCD1-0322-414F-ADBB-C632042EE24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4A4C3BD2-E7C6-4CD3-BAA6-0DCB3912ECFF}" type="datetimeFigureOut">
              <a:rPr lang="en-US" smtClean="0"/>
              <a:pPr/>
              <a:t>8/23/2011</a:t>
            </a:fld>
            <a:endParaRPr lang="en-US"/>
          </a:p>
        </p:txBody>
      </p:sp>
      <p:sp>
        <p:nvSpPr>
          <p:cNvPr id="15" name="Slide Number Placeholder 14"/>
          <p:cNvSpPr>
            <a:spLocks noGrp="1"/>
          </p:cNvSpPr>
          <p:nvPr>
            <p:ph type="sldNum" sz="quarter" idx="15"/>
          </p:nvPr>
        </p:nvSpPr>
        <p:spPr/>
        <p:txBody>
          <a:bodyPr/>
          <a:lstStyle>
            <a:lvl1pPr algn="ctr">
              <a:defRPr/>
            </a:lvl1pPr>
          </a:lstStyle>
          <a:p>
            <a:fld id="{55E6FCD1-0322-414F-ADBB-C632042EE241}"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A4C3BD2-E7C6-4CD3-BAA6-0DCB3912ECFF}" type="datetimeFigureOut">
              <a:rPr lang="en-US" smtClean="0"/>
              <a:pPr/>
              <a:t>8/23/2011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6FCD1-0322-414F-ADBB-C632042EE241}"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A4C3BD2-E7C6-4CD3-BAA6-0DCB3912ECFF}" type="datetimeFigureOut">
              <a:rPr lang="en-US" smtClean="0"/>
              <a:pPr/>
              <a:t>8/23/2011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6FCD1-0322-414F-ADBB-C632042EE241}"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55E6FCD1-0322-414F-ADBB-C632042EE241}"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4A4C3BD2-E7C6-4CD3-BAA6-0DCB3912ECFF}" type="datetimeFigureOut">
              <a:rPr lang="en-US" smtClean="0"/>
              <a:pPr/>
              <a:t>8/23/2011</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A4C3BD2-E7C6-4CD3-BAA6-0DCB3912ECFF}" type="datetimeFigureOut">
              <a:rPr lang="en-US" smtClean="0"/>
              <a:pPr/>
              <a:t>8/23/2011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E6FCD1-0322-414F-ADBB-C632042EE241}"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4C3BD2-E7C6-4CD3-BAA6-0DCB3912ECFF}" type="datetimeFigureOut">
              <a:rPr lang="en-US" smtClean="0"/>
              <a:pPr/>
              <a:t>8/23/2011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E6FCD1-0322-414F-ADBB-C632042EE24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4A4C3BD2-E7C6-4CD3-BAA6-0DCB3912ECFF}" type="datetimeFigureOut">
              <a:rPr lang="en-US" smtClean="0"/>
              <a:pPr/>
              <a:t>8/23/2011</a:t>
            </a:fld>
            <a:endParaRPr lang="en-US"/>
          </a:p>
        </p:txBody>
      </p:sp>
      <p:sp>
        <p:nvSpPr>
          <p:cNvPr id="9" name="Slide Number Placeholder 8"/>
          <p:cNvSpPr>
            <a:spLocks noGrp="1"/>
          </p:cNvSpPr>
          <p:nvPr>
            <p:ph type="sldNum" sz="quarter" idx="15"/>
          </p:nvPr>
        </p:nvSpPr>
        <p:spPr/>
        <p:txBody>
          <a:bodyPr/>
          <a:lstStyle/>
          <a:p>
            <a:fld id="{55E6FCD1-0322-414F-ADBB-C632042EE241}"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4A4C3BD2-E7C6-4CD3-BAA6-0DCB3912ECFF}" type="datetimeFigureOut">
              <a:rPr lang="en-US" smtClean="0"/>
              <a:pPr/>
              <a:t>8/23/2011</a:t>
            </a:fld>
            <a:endParaRPr lang="en-US"/>
          </a:p>
        </p:txBody>
      </p:sp>
      <p:sp>
        <p:nvSpPr>
          <p:cNvPr id="9" name="Slide Number Placeholder 8"/>
          <p:cNvSpPr>
            <a:spLocks noGrp="1"/>
          </p:cNvSpPr>
          <p:nvPr>
            <p:ph type="sldNum" sz="quarter" idx="11"/>
          </p:nvPr>
        </p:nvSpPr>
        <p:spPr/>
        <p:txBody>
          <a:bodyPr/>
          <a:lstStyle/>
          <a:p>
            <a:fld id="{55E6FCD1-0322-414F-ADBB-C632042EE241}"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A4C3BD2-E7C6-4CD3-BAA6-0DCB3912ECFF}" type="datetimeFigureOut">
              <a:rPr lang="en-US" smtClean="0"/>
              <a:pPr/>
              <a:t>8/23/2011</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5E6FCD1-0322-414F-ADBB-C632042EE241}"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3.wmf"/><Relationship Id="rId4" Type="http://schemas.openxmlformats.org/officeDocument/2006/relationships/image" Target="../media/image12.wmf"/></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581400"/>
            <a:ext cx="6400800" cy="2133600"/>
          </a:xfrm>
        </p:spPr>
        <p:txBody>
          <a:bodyPr/>
          <a:lstStyle/>
          <a:p>
            <a:r>
              <a:rPr lang="en-US" sz="2800" b="1" dirty="0" smtClean="0"/>
              <a:t>Advancing the Kansas State Motto for the benefit of Kansas, America and the World.</a:t>
            </a:r>
            <a:endParaRPr lang="en-US" sz="2800" dirty="0"/>
          </a:p>
        </p:txBody>
      </p:sp>
      <p:pic>
        <p:nvPicPr>
          <p:cNvPr id="5" name="Picture 4" descr="ad_astra_header.jpg"/>
          <p:cNvPicPr>
            <a:picLocks noChangeAspect="1"/>
          </p:cNvPicPr>
          <p:nvPr/>
        </p:nvPicPr>
        <p:blipFill>
          <a:blip r:embed="rId3" cstate="print"/>
          <a:stretch>
            <a:fillRect/>
          </a:stretch>
        </p:blipFill>
        <p:spPr>
          <a:xfrm>
            <a:off x="1600200" y="1295400"/>
            <a:ext cx="5734050" cy="107156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ngalls_john.jpg"/>
          <p:cNvPicPr>
            <a:picLocks noGrp="1" noChangeAspect="1"/>
          </p:cNvPicPr>
          <p:nvPr>
            <p:ph idx="1"/>
          </p:nvPr>
        </p:nvPicPr>
        <p:blipFill>
          <a:blip r:embed="rId3" cstate="print"/>
          <a:stretch>
            <a:fillRect/>
          </a:stretch>
        </p:blipFill>
        <p:spPr>
          <a:xfrm>
            <a:off x="533400" y="990600"/>
            <a:ext cx="2743200" cy="3902765"/>
          </a:xfrm>
        </p:spPr>
      </p:pic>
      <p:sp>
        <p:nvSpPr>
          <p:cNvPr id="5" name="Content Placeholder 5"/>
          <p:cNvSpPr txBox="1">
            <a:spLocks/>
          </p:cNvSpPr>
          <p:nvPr/>
        </p:nvSpPr>
        <p:spPr>
          <a:xfrm>
            <a:off x="4343400" y="990600"/>
            <a:ext cx="3581400" cy="4572000"/>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John James Ingalls, born 1833 in Middleton, Mass. </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Moved to Kansas in 1859</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Member of the 1859 Wyandotte Constitutional Convention</a:t>
            </a:r>
          </a:p>
          <a:p>
            <a:pPr marL="274320" lvl="0" indent="-274320">
              <a:spcBef>
                <a:spcPts val="600"/>
              </a:spcBef>
              <a:buClr>
                <a:schemeClr val="accent2"/>
              </a:buClr>
              <a:buSzPct val="85000"/>
              <a:buFont typeface="Arial" pitchFamily="34" charset="0"/>
              <a:buChar char="•"/>
              <a:defRPr/>
            </a:pPr>
            <a:r>
              <a:rPr lang="en-US" sz="2400" dirty="0" smtClean="0"/>
              <a:t>He </a:t>
            </a:r>
            <a:r>
              <a:rPr lang="en-US" sz="2400" dirty="0" smtClean="0"/>
              <a:t>also had an idea for a state seal.</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single star rising from the clouds at the base of a field, </a:t>
            </a:r>
          </a:p>
          <a:p>
            <a:endParaRPr lang="en-US" dirty="0"/>
          </a:p>
        </p:txBody>
      </p:sp>
      <p:sp>
        <p:nvSpPr>
          <p:cNvPr id="3" name="Title 2"/>
          <p:cNvSpPr>
            <a:spLocks noGrp="1"/>
          </p:cNvSpPr>
          <p:nvPr>
            <p:ph type="title"/>
          </p:nvPr>
        </p:nvSpPr>
        <p:spPr/>
        <p:txBody>
          <a:bodyPr/>
          <a:lstStyle/>
          <a:p>
            <a:r>
              <a:rPr lang="en-US" dirty="0" smtClean="0"/>
              <a:t>Ingalls suggested:</a:t>
            </a:r>
            <a:endParaRPr lang="en-US" dirty="0"/>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single star rising from the clouds at the base of a field, </a:t>
            </a:r>
          </a:p>
          <a:p>
            <a:r>
              <a:rPr lang="en-US" dirty="0" smtClean="0"/>
              <a:t>The constellation (representing the number of states then in the Union) above</a:t>
            </a:r>
          </a:p>
          <a:p>
            <a:pPr>
              <a:buNone/>
            </a:pPr>
            <a:endParaRPr lang="en-US" dirty="0"/>
          </a:p>
        </p:txBody>
      </p:sp>
      <p:sp>
        <p:nvSpPr>
          <p:cNvPr id="3" name="Title 2"/>
          <p:cNvSpPr>
            <a:spLocks noGrp="1"/>
          </p:cNvSpPr>
          <p:nvPr>
            <p:ph type="title"/>
          </p:nvPr>
        </p:nvSpPr>
        <p:spPr/>
        <p:txBody>
          <a:bodyPr/>
          <a:lstStyle/>
          <a:p>
            <a:r>
              <a:rPr lang="en-US" dirty="0" smtClean="0"/>
              <a:t>Ingalls suggested:</a:t>
            </a:r>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single star rising from the clouds at the base of a field, </a:t>
            </a:r>
          </a:p>
          <a:p>
            <a:r>
              <a:rPr lang="en-US" dirty="0" smtClean="0"/>
              <a:t>The constellation (representing the number of states then in the Union) above</a:t>
            </a:r>
          </a:p>
          <a:p>
            <a:r>
              <a:rPr lang="en-US" dirty="0" smtClean="0"/>
              <a:t>The motto, "Ad Astra per </a:t>
            </a:r>
            <a:r>
              <a:rPr lang="en-US" dirty="0" err="1" smtClean="0"/>
              <a:t>Aspera</a:t>
            </a:r>
            <a:r>
              <a:rPr lang="en-US" dirty="0" smtClean="0"/>
              <a:t>." </a:t>
            </a:r>
          </a:p>
          <a:p>
            <a:endParaRPr lang="en-US" dirty="0"/>
          </a:p>
        </p:txBody>
      </p:sp>
      <p:sp>
        <p:nvSpPr>
          <p:cNvPr id="3" name="Title 2"/>
          <p:cNvSpPr>
            <a:spLocks noGrp="1"/>
          </p:cNvSpPr>
          <p:nvPr>
            <p:ph type="title"/>
          </p:nvPr>
        </p:nvSpPr>
        <p:spPr/>
        <p:txBody>
          <a:bodyPr/>
          <a:lstStyle/>
          <a:p>
            <a:r>
              <a:rPr lang="en-US" dirty="0" smtClean="0"/>
              <a:t>Ingalls suggested:</a:t>
            </a:r>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kansas_state_seal.jpg"/>
          <p:cNvPicPr>
            <a:picLocks noGrp="1" noChangeAspect="1"/>
          </p:cNvPicPr>
          <p:nvPr>
            <p:ph idx="1"/>
          </p:nvPr>
        </p:nvPicPr>
        <p:blipFill>
          <a:blip r:embed="rId3" cstate="print"/>
          <a:stretch>
            <a:fillRect/>
          </a:stretch>
        </p:blipFill>
        <p:spPr>
          <a:xfrm>
            <a:off x="2286000" y="1828800"/>
            <a:ext cx="4343400" cy="44013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p:cNvSpPr>
            <a:spLocks noGrp="1"/>
          </p:cNvSpPr>
          <p:nvPr>
            <p:ph type="title"/>
          </p:nvPr>
        </p:nvSpPr>
        <p:spPr>
          <a:xfrm>
            <a:off x="381000" y="381000"/>
            <a:ext cx="8229600" cy="1219200"/>
          </a:xfrm>
        </p:spPr>
        <p:txBody>
          <a:bodyPr>
            <a:normAutofit fontScale="90000"/>
          </a:bodyPr>
          <a:lstStyle/>
          <a:p>
            <a:pPr algn="ctr"/>
            <a:r>
              <a:rPr lang="en-US" dirty="0" smtClean="0"/>
              <a:t>The Great Seal </a:t>
            </a:r>
            <a:br>
              <a:rPr lang="en-US" dirty="0" smtClean="0"/>
            </a:br>
            <a:r>
              <a:rPr lang="en-US" dirty="0" smtClean="0"/>
              <a:t>of the State of Kansas</a:t>
            </a: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219200"/>
          </a:xfrm>
        </p:spPr>
        <p:txBody>
          <a:bodyPr>
            <a:normAutofit fontScale="90000"/>
          </a:bodyPr>
          <a:lstStyle/>
          <a:p>
            <a:r>
              <a:rPr lang="en-US" dirty="0" smtClean="0"/>
              <a:t>The vision of a Californian, who loves Kansas and what it stands for</a:t>
            </a:r>
            <a:endParaRPr lang="en-US" dirty="0"/>
          </a:p>
        </p:txBody>
      </p:sp>
      <p:pic>
        <p:nvPicPr>
          <p:cNvPr id="8" name="Content Placeholder 7" descr="galaxy_5+.JPG"/>
          <p:cNvPicPr>
            <a:picLocks noGrp="1" noChangeAspect="1"/>
          </p:cNvPicPr>
          <p:nvPr>
            <p:ph idx="1"/>
          </p:nvPr>
        </p:nvPicPr>
        <p:blipFill>
          <a:blip r:embed="rId3" cstate="print"/>
          <a:stretch>
            <a:fillRect/>
          </a:stretch>
        </p:blipFill>
        <p:spPr>
          <a:xfrm>
            <a:off x="2209800" y="2133600"/>
            <a:ext cx="4800600" cy="4063525"/>
          </a:xfrm>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idx="1"/>
          </p:nvPr>
        </p:nvSpPr>
        <p:spPr>
          <a:xfrm>
            <a:off x="457200" y="609600"/>
            <a:ext cx="8229600" cy="5486400"/>
          </a:xfrm>
        </p:spPr>
        <p:txBody>
          <a:bodyPr/>
          <a:lstStyle/>
          <a:p>
            <a:r>
              <a:rPr lang="en-US" dirty="0" smtClean="0"/>
              <a:t>In </a:t>
            </a:r>
            <a:r>
              <a:rPr lang="en-US" dirty="0" smtClean="0"/>
              <a:t>2001 </a:t>
            </a:r>
            <a:r>
              <a:rPr lang="en-US" dirty="0" smtClean="0"/>
              <a:t>Steve </a:t>
            </a:r>
            <a:r>
              <a:rPr lang="en-US" dirty="0" smtClean="0"/>
              <a:t>proposed the creation of an initiative supporting interstellar R&amp;D</a:t>
            </a:r>
            <a:r>
              <a:rPr lang="en-US" dirty="0" smtClean="0"/>
              <a:t>. That </a:t>
            </a:r>
            <a:r>
              <a:rPr lang="en-US" dirty="0" smtClean="0"/>
              <a:t>would be the Ad Astra Kansas Initiative.</a:t>
            </a:r>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idx="1"/>
          </p:nvPr>
        </p:nvSpPr>
        <p:spPr>
          <a:xfrm>
            <a:off x="457200" y="609600"/>
            <a:ext cx="8229600" cy="5486400"/>
          </a:xfrm>
        </p:spPr>
        <p:txBody>
          <a:bodyPr/>
          <a:lstStyle/>
          <a:p>
            <a:r>
              <a:rPr lang="en-US" dirty="0" smtClean="0"/>
              <a:t>In </a:t>
            </a:r>
            <a:r>
              <a:rPr lang="en-US" dirty="0" smtClean="0"/>
              <a:t>2001 </a:t>
            </a:r>
            <a:r>
              <a:rPr lang="en-US" dirty="0" smtClean="0"/>
              <a:t>Steve </a:t>
            </a:r>
            <a:r>
              <a:rPr lang="en-US" dirty="0" smtClean="0"/>
              <a:t>proposed the creation of an initiative supporting interstellar R&amp;D</a:t>
            </a:r>
            <a:r>
              <a:rPr lang="en-US" dirty="0" smtClean="0"/>
              <a:t>. It would be the Ad Astra Kansas Initiative.</a:t>
            </a:r>
          </a:p>
          <a:p>
            <a:r>
              <a:rPr lang="en-US" dirty="0" smtClean="0"/>
              <a:t>From the beginning, the initiative had a number of goals:</a:t>
            </a:r>
            <a:endParaRPr lang="en-US" dirty="0"/>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idx="1"/>
          </p:nvPr>
        </p:nvSpPr>
        <p:spPr>
          <a:xfrm>
            <a:off x="457200" y="609600"/>
            <a:ext cx="8229600" cy="5486400"/>
          </a:xfrm>
        </p:spPr>
        <p:txBody>
          <a:bodyPr/>
          <a:lstStyle/>
          <a:p>
            <a:r>
              <a:rPr lang="en-US" dirty="0" smtClean="0"/>
              <a:t>In </a:t>
            </a:r>
            <a:r>
              <a:rPr lang="en-US" dirty="0" smtClean="0"/>
              <a:t>2001 </a:t>
            </a:r>
            <a:r>
              <a:rPr lang="en-US" dirty="0" smtClean="0"/>
              <a:t>Steve </a:t>
            </a:r>
            <a:r>
              <a:rPr lang="en-US" dirty="0" smtClean="0"/>
              <a:t>proposed the creation of an initiative supporting interstellar R&amp;D</a:t>
            </a:r>
            <a:r>
              <a:rPr lang="en-US" dirty="0" smtClean="0"/>
              <a:t>. It would be the Ad Astra Kansas Initiative.</a:t>
            </a:r>
          </a:p>
          <a:p>
            <a:r>
              <a:rPr lang="en-US" dirty="0" smtClean="0"/>
              <a:t>From the beginning, the </a:t>
            </a:r>
            <a:r>
              <a:rPr lang="en-US" dirty="0" err="1" smtClean="0"/>
              <a:t>intiative</a:t>
            </a:r>
            <a:r>
              <a:rPr lang="en-US" dirty="0" smtClean="0"/>
              <a:t> had the goals of:</a:t>
            </a:r>
          </a:p>
          <a:p>
            <a:pPr lvl="1"/>
            <a:r>
              <a:rPr lang="en-US" dirty="0" smtClean="0"/>
              <a:t>Promoting </a:t>
            </a:r>
            <a:r>
              <a:rPr lang="en-US" dirty="0" smtClean="0"/>
              <a:t>the state motto to its </a:t>
            </a:r>
            <a:r>
              <a:rPr lang="en-US" dirty="0" smtClean="0"/>
              <a:t>full </a:t>
            </a:r>
            <a:r>
              <a:rPr lang="en-US" dirty="0" smtClean="0"/>
              <a:t>21st century </a:t>
            </a:r>
            <a:r>
              <a:rPr lang="en-US" dirty="0" smtClean="0"/>
              <a:t>potential</a:t>
            </a:r>
          </a:p>
          <a:p>
            <a:pPr lvl="1"/>
            <a:endParaRPr lang="en-US" dirty="0" smtClean="0"/>
          </a:p>
          <a:p>
            <a:pPr lvl="1"/>
            <a:endParaRPr lang="en-US" dirty="0"/>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idx="1"/>
          </p:nvPr>
        </p:nvSpPr>
        <p:spPr>
          <a:xfrm>
            <a:off x="457200" y="609600"/>
            <a:ext cx="8229600" cy="5486400"/>
          </a:xfrm>
        </p:spPr>
        <p:txBody>
          <a:bodyPr/>
          <a:lstStyle/>
          <a:p>
            <a:r>
              <a:rPr lang="en-US" dirty="0" smtClean="0"/>
              <a:t>In </a:t>
            </a:r>
            <a:r>
              <a:rPr lang="en-US" dirty="0" smtClean="0"/>
              <a:t>2001 </a:t>
            </a:r>
            <a:r>
              <a:rPr lang="en-US" dirty="0" smtClean="0"/>
              <a:t>Steve </a:t>
            </a:r>
            <a:r>
              <a:rPr lang="en-US" dirty="0" smtClean="0"/>
              <a:t>proposed the creation of an initiative supporting interstellar R&amp;D</a:t>
            </a:r>
            <a:r>
              <a:rPr lang="en-US" dirty="0" smtClean="0"/>
              <a:t>. It would be the Ad Astra Kansas Initiative.</a:t>
            </a:r>
          </a:p>
          <a:p>
            <a:r>
              <a:rPr lang="en-US" dirty="0" smtClean="0"/>
              <a:t>From the beginning, the </a:t>
            </a:r>
            <a:r>
              <a:rPr lang="en-US" dirty="0" err="1" smtClean="0"/>
              <a:t>intiative</a:t>
            </a:r>
            <a:r>
              <a:rPr lang="en-US" dirty="0" smtClean="0"/>
              <a:t> had the goals of:</a:t>
            </a:r>
          </a:p>
          <a:p>
            <a:pPr lvl="1"/>
            <a:r>
              <a:rPr lang="en-US" dirty="0" smtClean="0"/>
              <a:t>Promoting </a:t>
            </a:r>
            <a:r>
              <a:rPr lang="en-US" dirty="0" smtClean="0"/>
              <a:t>the state motto to its </a:t>
            </a:r>
            <a:r>
              <a:rPr lang="en-US" dirty="0" smtClean="0"/>
              <a:t>full </a:t>
            </a:r>
            <a:r>
              <a:rPr lang="en-US" dirty="0" smtClean="0"/>
              <a:t>21st century </a:t>
            </a:r>
            <a:r>
              <a:rPr lang="en-US" dirty="0" smtClean="0"/>
              <a:t>potential</a:t>
            </a:r>
          </a:p>
          <a:p>
            <a:pPr lvl="1"/>
            <a:r>
              <a:rPr lang="en-US" dirty="0" smtClean="0"/>
              <a:t>Serving as a hub featuring space-tech research, development and commercialization projects in Kansas for networking and educational purposes.</a:t>
            </a:r>
          </a:p>
          <a:p>
            <a:pPr lvl="1"/>
            <a:endParaRPr lang="en-US" dirty="0" smtClean="0"/>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capitol_night.jpg"/>
          <p:cNvPicPr>
            <a:picLocks noGrp="1" noChangeAspect="1"/>
          </p:cNvPicPr>
          <p:nvPr>
            <p:ph type="pic" idx="1"/>
          </p:nvPr>
        </p:nvPicPr>
        <p:blipFill>
          <a:blip r:embed="rId3" cstate="print"/>
          <a:srcRect t="16173" b="16173"/>
          <a:stretch>
            <a:fillRect/>
          </a:stretch>
        </p:blipFill>
        <p:spPr>
          <a:xfrm>
            <a:off x="1562100" y="457200"/>
            <a:ext cx="6019800" cy="5562600"/>
          </a:xfrm>
        </p:spPr>
      </p:pic>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idx="1"/>
          </p:nvPr>
        </p:nvSpPr>
        <p:spPr>
          <a:xfrm>
            <a:off x="457200" y="609600"/>
            <a:ext cx="8229600" cy="5486400"/>
          </a:xfrm>
        </p:spPr>
        <p:txBody>
          <a:bodyPr/>
          <a:lstStyle/>
          <a:p>
            <a:r>
              <a:rPr lang="en-US" dirty="0" smtClean="0"/>
              <a:t>In </a:t>
            </a:r>
            <a:r>
              <a:rPr lang="en-US" dirty="0" smtClean="0"/>
              <a:t>2001 </a:t>
            </a:r>
            <a:r>
              <a:rPr lang="en-US" dirty="0" smtClean="0"/>
              <a:t>Steve </a:t>
            </a:r>
            <a:r>
              <a:rPr lang="en-US" dirty="0" smtClean="0"/>
              <a:t>proposed the creation of an initiative supporting interstellar R&amp;D</a:t>
            </a:r>
            <a:r>
              <a:rPr lang="en-US" dirty="0" smtClean="0"/>
              <a:t>. It would be the Ad Astra Kansas Initiative.</a:t>
            </a:r>
          </a:p>
          <a:p>
            <a:r>
              <a:rPr lang="en-US" dirty="0" smtClean="0"/>
              <a:t>From the beginning, the </a:t>
            </a:r>
            <a:r>
              <a:rPr lang="en-US" dirty="0" err="1" smtClean="0"/>
              <a:t>intiative</a:t>
            </a:r>
            <a:r>
              <a:rPr lang="en-US" dirty="0" smtClean="0"/>
              <a:t> had the goals of:</a:t>
            </a:r>
          </a:p>
          <a:p>
            <a:pPr lvl="1"/>
            <a:r>
              <a:rPr lang="en-US" dirty="0" smtClean="0"/>
              <a:t>Promoting </a:t>
            </a:r>
            <a:r>
              <a:rPr lang="en-US" dirty="0" smtClean="0"/>
              <a:t>the state motto to its </a:t>
            </a:r>
            <a:r>
              <a:rPr lang="en-US" dirty="0" smtClean="0"/>
              <a:t>full </a:t>
            </a:r>
            <a:r>
              <a:rPr lang="en-US" dirty="0" smtClean="0"/>
              <a:t>21st century </a:t>
            </a:r>
            <a:r>
              <a:rPr lang="en-US" dirty="0" smtClean="0"/>
              <a:t>potential</a:t>
            </a:r>
          </a:p>
          <a:p>
            <a:pPr lvl="1"/>
            <a:r>
              <a:rPr lang="en-US" dirty="0" smtClean="0"/>
              <a:t>Serving </a:t>
            </a:r>
            <a:r>
              <a:rPr lang="en-US" dirty="0" smtClean="0"/>
              <a:t>as </a:t>
            </a:r>
            <a:r>
              <a:rPr lang="en-US" dirty="0" smtClean="0"/>
              <a:t>a hub </a:t>
            </a:r>
            <a:r>
              <a:rPr lang="en-US" dirty="0" smtClean="0"/>
              <a:t>featuring </a:t>
            </a:r>
            <a:r>
              <a:rPr lang="en-US" dirty="0" smtClean="0"/>
              <a:t>space-tech </a:t>
            </a:r>
            <a:r>
              <a:rPr lang="en-US" dirty="0" smtClean="0"/>
              <a:t>research, development and commercialization projects in Kansas for networking and educational </a:t>
            </a:r>
            <a:r>
              <a:rPr lang="en-US" dirty="0" smtClean="0"/>
              <a:t>purposes.</a:t>
            </a:r>
          </a:p>
          <a:p>
            <a:pPr lvl="1"/>
            <a:r>
              <a:rPr lang="en-US" dirty="0" smtClean="0"/>
              <a:t>Recognizing </a:t>
            </a:r>
            <a:r>
              <a:rPr lang="en-US" dirty="0" smtClean="0"/>
              <a:t>cutting edge research being done in </a:t>
            </a:r>
            <a:r>
              <a:rPr lang="en-US" dirty="0" smtClean="0"/>
              <a:t>Kansas.</a:t>
            </a:r>
            <a:endParaRPr lang="en-US" dirty="0" smtClean="0"/>
          </a:p>
          <a:p>
            <a:pPr lvl="1"/>
            <a:endParaRPr lang="en-US" dirty="0" smtClean="0"/>
          </a:p>
          <a:p>
            <a:pPr lvl="1"/>
            <a:endParaRPr lang="en-US" dirty="0" smtClean="0"/>
          </a:p>
          <a:p>
            <a:pPr lvl="1"/>
            <a:endParaRPr lang="en-US" dirty="0" smtClean="0"/>
          </a:p>
          <a:p>
            <a:pPr lvl="1"/>
            <a:endParaRPr lang="en-US" dirty="0"/>
          </a:p>
        </p:txBody>
      </p: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lag-of-kansas.jpg"/>
          <p:cNvPicPr>
            <a:picLocks noGrp="1" noChangeAspect="1"/>
          </p:cNvPicPr>
          <p:nvPr>
            <p:ph idx="1"/>
          </p:nvPr>
        </p:nvPicPr>
        <p:blipFill>
          <a:blip r:embed="rId3" cstate="print"/>
          <a:stretch>
            <a:fillRect/>
          </a:stretch>
        </p:blipFill>
        <p:spPr>
          <a:xfrm>
            <a:off x="1000125" y="1666875"/>
            <a:ext cx="7143750" cy="4286250"/>
          </a:xfrm>
        </p:spPr>
      </p:pic>
      <p:sp>
        <p:nvSpPr>
          <p:cNvPr id="3" name="Title 2"/>
          <p:cNvSpPr>
            <a:spLocks noGrp="1"/>
          </p:cNvSpPr>
          <p:nvPr>
            <p:ph type="title"/>
          </p:nvPr>
        </p:nvSpPr>
        <p:spPr/>
        <p:txBody>
          <a:bodyPr/>
          <a:lstStyle/>
          <a:p>
            <a:r>
              <a:rPr lang="en-US" dirty="0" smtClean="0"/>
              <a:t>More than just words on a flag</a:t>
            </a:r>
            <a:endParaRPr lang="en-US" dirty="0"/>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owner\AppData\Local\Microsoft\Windows\Temporary Internet Files\Content.IE5\CNPBMZ00\MP900402108[1].jpg"/>
          <p:cNvPicPr>
            <a:picLocks noGrp="1" noChangeAspect="1" noChangeArrowheads="1"/>
          </p:cNvPicPr>
          <p:nvPr>
            <p:ph idx="1"/>
          </p:nvPr>
        </p:nvPicPr>
        <p:blipFill>
          <a:blip r:embed="rId3" cstate="print"/>
          <a:srcRect/>
          <a:stretch>
            <a:fillRect/>
          </a:stretch>
        </p:blipFill>
        <p:spPr bwMode="auto">
          <a:xfrm>
            <a:off x="1066800" y="381000"/>
            <a:ext cx="3733800" cy="24882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111" name="Picture 15" descr="C:\Users\owner\AppData\Local\Microsoft\Windows\Temporary Internet Files\Content.IE5\RUUMMXRK\MP900427758[1].jpg"/>
          <p:cNvPicPr>
            <a:picLocks noChangeAspect="1" noChangeArrowheads="1"/>
          </p:cNvPicPr>
          <p:nvPr/>
        </p:nvPicPr>
        <p:blipFill>
          <a:blip r:embed="rId4" cstate="print"/>
          <a:srcRect/>
          <a:stretch>
            <a:fillRect/>
          </a:stretch>
        </p:blipFill>
        <p:spPr bwMode="auto">
          <a:xfrm>
            <a:off x="5181600" y="457200"/>
            <a:ext cx="2958555" cy="361522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Title 7"/>
          <p:cNvSpPr>
            <a:spLocks noGrp="1"/>
          </p:cNvSpPr>
          <p:nvPr>
            <p:ph type="title"/>
          </p:nvPr>
        </p:nvSpPr>
        <p:spPr/>
        <p:txBody>
          <a:bodyPr/>
          <a:lstStyle/>
          <a:p>
            <a:endParaRPr lang="en-US"/>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5715000"/>
            <a:ext cx="8229600" cy="609600"/>
          </a:xfrm>
        </p:spPr>
        <p:txBody>
          <a:bodyPr>
            <a:normAutofit/>
          </a:bodyPr>
          <a:lstStyle/>
          <a:p>
            <a:r>
              <a:rPr lang="en-US" sz="2800" dirty="0" smtClean="0"/>
              <a:t>Science, Technology, </a:t>
            </a:r>
            <a:r>
              <a:rPr lang="en-US" sz="2800" dirty="0" smtClean="0"/>
              <a:t>Engineering </a:t>
            </a:r>
            <a:r>
              <a:rPr lang="en-US" sz="2800" dirty="0" smtClean="0"/>
              <a:t>&amp; Mathematics </a:t>
            </a:r>
            <a:endParaRPr lang="en-US" sz="2800" dirty="0"/>
          </a:p>
        </p:txBody>
      </p:sp>
      <p:pic>
        <p:nvPicPr>
          <p:cNvPr id="4098" name="Picture 2" descr="C:\Users\owner\AppData\Local\Microsoft\Windows\Temporary Internet Files\Content.IE5\CNPBMZ00\MP900402108[1].jpg"/>
          <p:cNvPicPr>
            <a:picLocks noGrp="1" noChangeAspect="1" noChangeArrowheads="1"/>
          </p:cNvPicPr>
          <p:nvPr>
            <p:ph idx="1"/>
          </p:nvPr>
        </p:nvPicPr>
        <p:blipFill>
          <a:blip r:embed="rId3" cstate="print"/>
          <a:srcRect/>
          <a:stretch>
            <a:fillRect/>
          </a:stretch>
        </p:blipFill>
        <p:spPr bwMode="auto">
          <a:xfrm>
            <a:off x="1066800" y="381000"/>
            <a:ext cx="3733800" cy="24882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107" name="Picture 11" descr="C:\Users\owner\AppData\Local\Microsoft\Windows\Temporary Internet Files\Content.IE5\4UE4FWGY\MC900337862[1].wmf"/>
          <p:cNvPicPr>
            <a:picLocks noChangeAspect="1" noChangeArrowheads="1"/>
          </p:cNvPicPr>
          <p:nvPr/>
        </p:nvPicPr>
        <p:blipFill>
          <a:blip r:embed="rId4" cstate="print"/>
          <a:srcRect/>
          <a:stretch>
            <a:fillRect/>
          </a:stretch>
        </p:blipFill>
        <p:spPr bwMode="auto">
          <a:xfrm rot="695028">
            <a:off x="6778982" y="3977279"/>
            <a:ext cx="1836115" cy="167609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110" name="Picture 14" descr="C:\Users\owner\AppData\Local\Microsoft\Windows\Temporary Internet Files\Content.IE5\30D01ZA6\MC900048213[1].wmf"/>
          <p:cNvPicPr>
            <a:picLocks noChangeAspect="1" noChangeArrowheads="1"/>
          </p:cNvPicPr>
          <p:nvPr/>
        </p:nvPicPr>
        <p:blipFill>
          <a:blip r:embed="rId5" cstate="print"/>
          <a:srcRect/>
          <a:stretch>
            <a:fillRect/>
          </a:stretch>
        </p:blipFill>
        <p:spPr bwMode="auto">
          <a:xfrm>
            <a:off x="4114800" y="4267200"/>
            <a:ext cx="2254910" cy="119877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111" name="Picture 15" descr="C:\Users\owner\AppData\Local\Microsoft\Windows\Temporary Internet Files\Content.IE5\RUUMMXRK\MP900427758[1].jpg"/>
          <p:cNvPicPr>
            <a:picLocks noChangeAspect="1" noChangeArrowheads="1"/>
          </p:cNvPicPr>
          <p:nvPr/>
        </p:nvPicPr>
        <p:blipFill>
          <a:blip r:embed="rId6" cstate="print"/>
          <a:srcRect/>
          <a:stretch>
            <a:fillRect/>
          </a:stretch>
        </p:blipFill>
        <p:spPr bwMode="auto">
          <a:xfrm>
            <a:off x="5181600" y="457200"/>
            <a:ext cx="2958555" cy="361522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112" name="Picture 16" descr="C:\Users\owner\AppData\Local\Microsoft\Windows\Temporary Internet Files\Content.IE5\4UE4FWGY\MP900289195[1].jpg"/>
          <p:cNvPicPr>
            <a:picLocks noChangeAspect="1" noChangeArrowheads="1"/>
          </p:cNvPicPr>
          <p:nvPr/>
        </p:nvPicPr>
        <p:blipFill>
          <a:blip r:embed="rId7" cstate="print"/>
          <a:srcRect/>
          <a:stretch>
            <a:fillRect/>
          </a:stretch>
        </p:blipFill>
        <p:spPr bwMode="auto">
          <a:xfrm rot="932106">
            <a:off x="971536" y="1759771"/>
            <a:ext cx="2828544" cy="3657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odes_galaxy_sm.jpg"/>
          <p:cNvPicPr>
            <a:picLocks noGrp="1" noChangeAspect="1"/>
          </p:cNvPicPr>
          <p:nvPr>
            <p:ph idx="1"/>
          </p:nvPr>
        </p:nvPicPr>
        <p:blipFill>
          <a:blip r:embed="rId3" cstate="print"/>
          <a:stretch>
            <a:fillRect/>
          </a:stretch>
        </p:blipFill>
        <p:spPr>
          <a:xfrm>
            <a:off x="1066800" y="2209800"/>
            <a:ext cx="4105275" cy="378117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Title 2"/>
          <p:cNvSpPr>
            <a:spLocks noGrp="1"/>
          </p:cNvSpPr>
          <p:nvPr>
            <p:ph type="title"/>
          </p:nvPr>
        </p:nvSpPr>
        <p:spPr/>
        <p:txBody>
          <a:bodyPr/>
          <a:lstStyle/>
          <a:p>
            <a:r>
              <a:rPr lang="en-US" dirty="0" smtClean="0"/>
              <a:t>We belong in the 21</a:t>
            </a:r>
            <a:r>
              <a:rPr lang="en-US" baseline="30000" dirty="0" smtClean="0"/>
              <a:t>st</a:t>
            </a:r>
            <a:r>
              <a:rPr lang="en-US" dirty="0" smtClean="0"/>
              <a:t> Century.</a:t>
            </a:r>
            <a:endParaRPr lang="en-US" dirty="0"/>
          </a:p>
        </p:txBody>
      </p:sp>
      <p:pic>
        <p:nvPicPr>
          <p:cNvPr id="5" name="Picture 4" descr="WindGeneratorsKS.jpg"/>
          <p:cNvPicPr>
            <a:picLocks noChangeAspect="1"/>
          </p:cNvPicPr>
          <p:nvPr/>
        </p:nvPicPr>
        <p:blipFill>
          <a:blip r:embed="rId4" cstate="print"/>
          <a:stretch>
            <a:fillRect/>
          </a:stretch>
        </p:blipFill>
        <p:spPr>
          <a:xfrm rot="706209">
            <a:off x="5029200" y="2057400"/>
            <a:ext cx="3155758" cy="3124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nvGraphicFramePr>
        <p:xfrm>
          <a:off x="2133600" y="533399"/>
          <a:ext cx="4495800" cy="5818629"/>
        </p:xfrm>
        <a:graphic>
          <a:graphicData uri="http://schemas.openxmlformats.org/presentationml/2006/ole">
            <p:oleObj spid="_x0000_s3074" name="Acrobat Document" r:id="rId4" imgW="5830114" imgH="7542857" progId="AcroExch.Document.7">
              <p:embed/>
            </p:oleObj>
          </a:graphicData>
        </a:graphic>
      </p:graphicFrame>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11_AAKD_Thomas_Armstrong_FTec.JPG"/>
          <p:cNvPicPr>
            <a:picLocks noGrp="1" noChangeAspect="1"/>
          </p:cNvPicPr>
          <p:nvPr>
            <p:ph idx="1"/>
          </p:nvPr>
        </p:nvPicPr>
        <p:blipFill>
          <a:blip r:embed="rId3" cstate="print"/>
          <a:stretch>
            <a:fillRect/>
          </a:stretch>
        </p:blipFill>
        <p:spPr>
          <a:xfrm>
            <a:off x="1524000" y="1524000"/>
            <a:ext cx="6096000" cy="4572000"/>
          </a:xfrm>
        </p:spPr>
      </p:pic>
      <p:sp>
        <p:nvSpPr>
          <p:cNvPr id="3" name="Title 2"/>
          <p:cNvSpPr>
            <a:spLocks noGrp="1"/>
          </p:cNvSpPr>
          <p:nvPr>
            <p:ph type="title"/>
          </p:nvPr>
        </p:nvSpPr>
        <p:spPr/>
        <p:txBody>
          <a:bodyPr/>
          <a:lstStyle/>
          <a:p>
            <a:r>
              <a:rPr lang="en-US" dirty="0" smtClean="0"/>
              <a:t>Ad Astra Kansas Day</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10_GF_morris_speaking.JPG"/>
          <p:cNvPicPr>
            <a:picLocks noGrp="1" noChangeAspect="1"/>
          </p:cNvPicPr>
          <p:nvPr>
            <p:ph idx="1"/>
          </p:nvPr>
        </p:nvPicPr>
        <p:blipFill>
          <a:blip r:embed="rId3" cstate="print"/>
          <a:stretch>
            <a:fillRect/>
          </a:stretch>
        </p:blipFill>
        <p:spPr>
          <a:xfrm>
            <a:off x="1524000" y="1752600"/>
            <a:ext cx="6168044" cy="4038600"/>
          </a:xfrm>
        </p:spPr>
      </p:pic>
      <p:sp>
        <p:nvSpPr>
          <p:cNvPr id="3" name="Title 2"/>
          <p:cNvSpPr>
            <a:spLocks noGrp="1"/>
          </p:cNvSpPr>
          <p:nvPr>
            <p:ph type="title"/>
          </p:nvPr>
        </p:nvSpPr>
        <p:spPr/>
        <p:txBody>
          <a:bodyPr/>
          <a:lstStyle/>
          <a:p>
            <a:r>
              <a:rPr lang="en-US" dirty="0" smtClean="0"/>
              <a:t>Galaxy Forums, 2009, 10, 11</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150 Super Scientists</a:t>
            </a:r>
            <a:endParaRPr lang="en-US" dirty="0"/>
          </a:p>
        </p:txBody>
      </p:sp>
      <p:graphicFrame>
        <p:nvGraphicFramePr>
          <p:cNvPr id="4" name="Content Placeholder 3"/>
          <p:cNvGraphicFramePr>
            <a:graphicFrameLocks/>
          </p:cNvGraphicFramePr>
          <p:nvPr>
            <p:ph idx="1"/>
          </p:nvPr>
        </p:nvGraphicFramePr>
        <p:xfrm>
          <a:off x="1524000" y="1778000"/>
          <a:ext cx="6096000" cy="4064000"/>
        </p:xfrm>
        <a:graphic>
          <a:graphicData uri="http://schemas.openxmlformats.org/presentationml/2006/ole">
            <p:oleObj spid="_x0000_s1026" name="Acrobat Document" r:id="rId4" imgW="0" imgH="0" progId="AcroExch.Document.7">
              <p:embed/>
            </p:oleObj>
          </a:graphicData>
        </a:graphic>
      </p:graphicFrame>
      <p:graphicFrame>
        <p:nvGraphicFramePr>
          <p:cNvPr id="5" name="Object 4"/>
          <p:cNvGraphicFramePr>
            <a:graphicFrameLocks noChangeAspect="1"/>
          </p:cNvGraphicFramePr>
          <p:nvPr/>
        </p:nvGraphicFramePr>
        <p:xfrm>
          <a:off x="1600200" y="1676400"/>
          <a:ext cx="6313714" cy="4419600"/>
        </p:xfrm>
        <a:graphic>
          <a:graphicData uri="http://schemas.openxmlformats.org/presentationml/2006/ole">
            <p:oleObj spid="_x0000_s1027" name="Acrobat Document" r:id="rId5" imgW="3428571" imgH="2400635" progId="AcroExch.Document.7">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ChangeAspect="1"/>
          </p:cNvGraphicFramePr>
          <p:nvPr>
            <p:ph idx="1"/>
          </p:nvPr>
        </p:nvGraphicFramePr>
        <p:xfrm>
          <a:off x="1371600" y="1143000"/>
          <a:ext cx="6204857" cy="4343400"/>
        </p:xfrm>
        <a:graphic>
          <a:graphicData uri="http://schemas.openxmlformats.org/presentationml/2006/ole">
            <p:oleObj spid="_x0000_s2050" name="Acrobat Document" r:id="rId4" imgW="3428571" imgH="2400635" progId="AcroExch.Document.7">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229600" cy="4191000"/>
          </a:xfrm>
        </p:spPr>
        <p:txBody>
          <a:bodyPr>
            <a:normAutofit/>
          </a:bodyPr>
          <a:lstStyle/>
          <a:p>
            <a:r>
              <a:rPr lang="en-US" sz="4000" dirty="0" smtClean="0"/>
              <a:t>It all started with the Kansas State Motto —</a:t>
            </a:r>
          </a:p>
        </p:txBody>
      </p:sp>
      <p:sp>
        <p:nvSpPr>
          <p:cNvPr id="3" name="Title 2"/>
          <p:cNvSpPr>
            <a:spLocks noGrp="1"/>
          </p:cNvSpPr>
          <p:nvPr>
            <p:ph type="title"/>
          </p:nvPr>
        </p:nvSpPr>
        <p:spPr>
          <a:xfrm>
            <a:off x="457200" y="381000"/>
            <a:ext cx="8229600" cy="1219200"/>
          </a:xfrm>
        </p:spPr>
        <p:txBody>
          <a:bodyPr>
            <a:normAutofit fontScale="90000"/>
          </a:bodyPr>
          <a:lstStyle/>
          <a:p>
            <a:r>
              <a:rPr lang="en-US" dirty="0" smtClean="0"/>
              <a:t>So what is the Ad Astra Kansas Initiative anyway?</a:t>
            </a:r>
            <a:endParaRPr lang="en-US" dirty="0"/>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10_KSHS_Museum_fair2.JPG"/>
          <p:cNvPicPr>
            <a:picLocks noGrp="1" noChangeAspect="1"/>
          </p:cNvPicPr>
          <p:nvPr>
            <p:ph idx="1"/>
          </p:nvPr>
        </p:nvPicPr>
        <p:blipFill>
          <a:blip r:embed="rId3" cstate="print"/>
          <a:stretch>
            <a:fillRect/>
          </a:stretch>
        </p:blipFill>
        <p:spPr>
          <a:xfrm>
            <a:off x="1524000" y="1524000"/>
            <a:ext cx="6096000" cy="4572000"/>
          </a:xfrm>
        </p:spPr>
      </p:pic>
      <p:sp>
        <p:nvSpPr>
          <p:cNvPr id="3" name="Title 2"/>
          <p:cNvSpPr>
            <a:spLocks noGrp="1"/>
          </p:cNvSpPr>
          <p:nvPr>
            <p:ph type="title"/>
          </p:nvPr>
        </p:nvSpPr>
        <p:spPr>
          <a:xfrm>
            <a:off x="381000" y="457200"/>
            <a:ext cx="8229600" cy="762000"/>
          </a:xfrm>
        </p:spPr>
        <p:txBody>
          <a:bodyPr>
            <a:normAutofit/>
          </a:bodyPr>
          <a:lstStyle/>
          <a:p>
            <a:pPr algn="ctr"/>
            <a:r>
              <a:rPr lang="en-US" sz="3200" dirty="0" smtClean="0"/>
              <a:t>Kansas </a:t>
            </a:r>
            <a:r>
              <a:rPr lang="en-US" sz="3200" b="1" dirty="0" smtClean="0"/>
              <a:t>History and Environmental </a:t>
            </a:r>
            <a:r>
              <a:rPr lang="en-US" sz="3200" b="1" dirty="0" smtClean="0"/>
              <a:t>Fair</a:t>
            </a:r>
            <a:endParaRPr lang="en-US" sz="32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November 3-5, 2011 in Topeka</a:t>
            </a:r>
          </a:p>
        </p:txBody>
      </p:sp>
      <p:sp>
        <p:nvSpPr>
          <p:cNvPr id="3" name="Title 2"/>
          <p:cNvSpPr>
            <a:spLocks noGrp="1"/>
          </p:cNvSpPr>
          <p:nvPr>
            <p:ph type="title"/>
          </p:nvPr>
        </p:nvSpPr>
        <p:spPr/>
        <p:txBody>
          <a:bodyPr/>
          <a:lstStyle/>
          <a:p>
            <a:r>
              <a:rPr lang="en-US" dirty="0" smtClean="0"/>
              <a:t>Ad Astra Founder’s Event</a:t>
            </a:r>
            <a:endParaRPr lang="en-US"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November 3-5, 2011in Topeka</a:t>
            </a:r>
          </a:p>
          <a:p>
            <a:r>
              <a:rPr lang="en-US" dirty="0" smtClean="0"/>
              <a:t>Organize a board of directors</a:t>
            </a:r>
          </a:p>
        </p:txBody>
      </p:sp>
      <p:sp>
        <p:nvSpPr>
          <p:cNvPr id="3" name="Title 2"/>
          <p:cNvSpPr>
            <a:spLocks noGrp="1"/>
          </p:cNvSpPr>
          <p:nvPr>
            <p:ph type="title"/>
          </p:nvPr>
        </p:nvSpPr>
        <p:spPr/>
        <p:txBody>
          <a:bodyPr/>
          <a:lstStyle/>
          <a:p>
            <a:r>
              <a:rPr lang="en-US" dirty="0" smtClean="0"/>
              <a:t>Ad Astra Founder’s Day</a:t>
            </a:r>
            <a:endParaRPr lang="en-US"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November 3-5, 2011in Topeka</a:t>
            </a:r>
          </a:p>
          <a:p>
            <a:r>
              <a:rPr lang="en-US" dirty="0" smtClean="0"/>
              <a:t>Organize a board of directors</a:t>
            </a:r>
          </a:p>
          <a:p>
            <a:r>
              <a:rPr lang="en-US" dirty="0" smtClean="0"/>
              <a:t>Build a consensus about the initiative's future</a:t>
            </a:r>
          </a:p>
        </p:txBody>
      </p:sp>
      <p:sp>
        <p:nvSpPr>
          <p:cNvPr id="3" name="Title 2"/>
          <p:cNvSpPr>
            <a:spLocks noGrp="1"/>
          </p:cNvSpPr>
          <p:nvPr>
            <p:ph type="title"/>
          </p:nvPr>
        </p:nvSpPr>
        <p:spPr/>
        <p:txBody>
          <a:bodyPr/>
          <a:lstStyle/>
          <a:p>
            <a:r>
              <a:rPr lang="en-US" dirty="0" smtClean="0"/>
              <a:t>Ad Astra Founder’s Day</a:t>
            </a:r>
            <a:endParaRPr lang="en-US"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November 3-5, 2011in Topeka</a:t>
            </a:r>
          </a:p>
          <a:p>
            <a:r>
              <a:rPr lang="en-US" dirty="0" smtClean="0"/>
              <a:t>Organize a board of directors</a:t>
            </a:r>
          </a:p>
          <a:p>
            <a:r>
              <a:rPr lang="en-US" dirty="0" smtClean="0"/>
              <a:t>Build a consensus about the initiative's future</a:t>
            </a:r>
          </a:p>
          <a:p>
            <a:r>
              <a:rPr lang="en-US" dirty="0" smtClean="0"/>
              <a:t>Begin the development of bylaws and resolutions</a:t>
            </a:r>
          </a:p>
        </p:txBody>
      </p:sp>
      <p:sp>
        <p:nvSpPr>
          <p:cNvPr id="3" name="Title 2"/>
          <p:cNvSpPr>
            <a:spLocks noGrp="1"/>
          </p:cNvSpPr>
          <p:nvPr>
            <p:ph type="title"/>
          </p:nvPr>
        </p:nvSpPr>
        <p:spPr/>
        <p:txBody>
          <a:bodyPr/>
          <a:lstStyle/>
          <a:p>
            <a:r>
              <a:rPr lang="en-US" dirty="0" smtClean="0"/>
              <a:t>Ad Astra Founder’s Day</a:t>
            </a:r>
            <a:endParaRPr lang="en-US"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November 3-5, 2011in Topeka</a:t>
            </a:r>
          </a:p>
          <a:p>
            <a:r>
              <a:rPr lang="en-US" dirty="0" smtClean="0"/>
              <a:t>Organize a board of directors</a:t>
            </a:r>
          </a:p>
          <a:p>
            <a:r>
              <a:rPr lang="en-US" dirty="0" smtClean="0"/>
              <a:t>Build a consensus about the initiative's future</a:t>
            </a:r>
          </a:p>
          <a:p>
            <a:r>
              <a:rPr lang="en-US" dirty="0" smtClean="0"/>
              <a:t>Begin the development of bylaws and resolutions</a:t>
            </a:r>
          </a:p>
          <a:p>
            <a:r>
              <a:rPr lang="en-US" dirty="0" smtClean="0"/>
              <a:t>Establish Ad Astra Kansas as a 501(c)3 corporation</a:t>
            </a:r>
          </a:p>
          <a:p>
            <a:endParaRPr lang="en-US" dirty="0" smtClean="0"/>
          </a:p>
        </p:txBody>
      </p:sp>
      <p:sp>
        <p:nvSpPr>
          <p:cNvPr id="3" name="Title 2"/>
          <p:cNvSpPr>
            <a:spLocks noGrp="1"/>
          </p:cNvSpPr>
          <p:nvPr>
            <p:ph type="title"/>
          </p:nvPr>
        </p:nvSpPr>
        <p:spPr/>
        <p:txBody>
          <a:bodyPr/>
          <a:lstStyle/>
          <a:p>
            <a:r>
              <a:rPr lang="en-US" dirty="0" smtClean="0"/>
              <a:t>Ad Astra Founder’s Day</a:t>
            </a:r>
            <a:endParaRPr lang="en-US" dirty="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November 3-5, 2011in Topeka</a:t>
            </a:r>
          </a:p>
          <a:p>
            <a:r>
              <a:rPr lang="en-US" dirty="0" smtClean="0"/>
              <a:t>Organize a board of directors</a:t>
            </a:r>
          </a:p>
          <a:p>
            <a:r>
              <a:rPr lang="en-US" dirty="0" smtClean="0"/>
              <a:t>Build a consensus about the initiative's future</a:t>
            </a:r>
          </a:p>
          <a:p>
            <a:r>
              <a:rPr lang="en-US" dirty="0" smtClean="0"/>
              <a:t>Begin the development of bylaws and resolutions</a:t>
            </a:r>
          </a:p>
          <a:p>
            <a:r>
              <a:rPr lang="en-US" dirty="0" smtClean="0"/>
              <a:t>Establish Ad Astra Kansas as a 501(c)3 corporation</a:t>
            </a:r>
          </a:p>
          <a:p>
            <a:r>
              <a:rPr lang="en-US" dirty="0" smtClean="0"/>
              <a:t>Can you help us get there from here?</a:t>
            </a:r>
          </a:p>
          <a:p>
            <a:endParaRPr lang="en-US" dirty="0" smtClean="0"/>
          </a:p>
        </p:txBody>
      </p:sp>
      <p:sp>
        <p:nvSpPr>
          <p:cNvPr id="3" name="Title 2"/>
          <p:cNvSpPr>
            <a:spLocks noGrp="1"/>
          </p:cNvSpPr>
          <p:nvPr>
            <p:ph type="title"/>
          </p:nvPr>
        </p:nvSpPr>
        <p:spPr/>
        <p:txBody>
          <a:bodyPr/>
          <a:lstStyle/>
          <a:p>
            <a:r>
              <a:rPr lang="en-US" dirty="0" smtClean="0"/>
              <a:t>Ad Astra Founder’s Day</a:t>
            </a:r>
            <a:endParaRPr lang="en-US" dirty="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d_astra-header.jpg"/>
          <p:cNvPicPr>
            <a:picLocks noGrp="1" noChangeAspect="1"/>
          </p:cNvPicPr>
          <p:nvPr>
            <p:ph idx="1"/>
          </p:nvPr>
        </p:nvPicPr>
        <p:blipFill>
          <a:blip r:embed="rId2" cstate="print"/>
          <a:stretch>
            <a:fillRect/>
          </a:stretch>
        </p:blipFill>
        <p:spPr>
          <a:xfrm>
            <a:off x="457200" y="2209800"/>
            <a:ext cx="8229600" cy="1682834"/>
          </a:xfrm>
        </p:spPr>
      </p:pic>
      <p:sp>
        <p:nvSpPr>
          <p:cNvPr id="3" name="Title 2"/>
          <p:cNvSpPr>
            <a:spLocks noGrp="1"/>
          </p:cNvSpPr>
          <p:nvPr>
            <p:ph type="title"/>
          </p:nvPr>
        </p:nvSpPr>
        <p:spPr>
          <a:xfrm>
            <a:off x="457200" y="838200"/>
            <a:ext cx="8229600" cy="1219200"/>
          </a:xfrm>
        </p:spPr>
        <p:txBody>
          <a:bodyPr>
            <a:normAutofit/>
          </a:bodyPr>
          <a:lstStyle/>
          <a:p>
            <a:pPr algn="ctr"/>
            <a:r>
              <a:rPr lang="en-US" sz="6000" dirty="0" smtClean="0"/>
              <a:t>Thank you</a:t>
            </a:r>
            <a:endParaRPr lang="en-US" sz="6000" dirty="0"/>
          </a:p>
        </p:txBody>
      </p:sp>
      <p:pic>
        <p:nvPicPr>
          <p:cNvPr id="5" name="Picture 4" descr="150th_logo_sm.jpg"/>
          <p:cNvPicPr>
            <a:picLocks noChangeAspect="1"/>
          </p:cNvPicPr>
          <p:nvPr/>
        </p:nvPicPr>
        <p:blipFill>
          <a:blip r:embed="rId3" cstate="print"/>
          <a:stretch>
            <a:fillRect/>
          </a:stretch>
        </p:blipFill>
        <p:spPr>
          <a:xfrm>
            <a:off x="5486400" y="4114800"/>
            <a:ext cx="1828800" cy="1495425"/>
          </a:xfrm>
          <a:prstGeom prst="rect">
            <a:avLst/>
          </a:prstGeom>
        </p:spPr>
      </p:pic>
      <p:pic>
        <p:nvPicPr>
          <p:cNvPr id="6" name="Picture 5" descr="AAKlogo2011.gif"/>
          <p:cNvPicPr>
            <a:picLocks noChangeAspect="1"/>
          </p:cNvPicPr>
          <p:nvPr/>
        </p:nvPicPr>
        <p:blipFill>
          <a:blip r:embed="rId4" cstate="print"/>
          <a:stretch>
            <a:fillRect/>
          </a:stretch>
        </p:blipFill>
        <p:spPr>
          <a:xfrm>
            <a:off x="1600200" y="4191000"/>
            <a:ext cx="1905000" cy="1524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229600" cy="4191000"/>
          </a:xfrm>
        </p:spPr>
        <p:txBody>
          <a:bodyPr>
            <a:normAutofit/>
          </a:bodyPr>
          <a:lstStyle/>
          <a:p>
            <a:r>
              <a:rPr lang="en-US" sz="4000" dirty="0" smtClean="0"/>
              <a:t>It all started with the Kansas </a:t>
            </a:r>
            <a:endParaRPr lang="en-US" sz="4000" dirty="0" smtClean="0"/>
          </a:p>
          <a:p>
            <a:r>
              <a:rPr lang="en-US" sz="4000" dirty="0" smtClean="0"/>
              <a:t>Ad </a:t>
            </a:r>
            <a:r>
              <a:rPr lang="en-US" sz="4000" dirty="0" smtClean="0"/>
              <a:t>Astra per </a:t>
            </a:r>
            <a:r>
              <a:rPr lang="en-US" sz="4000" dirty="0" err="1" smtClean="0"/>
              <a:t>Aspera</a:t>
            </a:r>
            <a:endParaRPr lang="en-US" sz="4000" dirty="0" smtClean="0"/>
          </a:p>
        </p:txBody>
      </p:sp>
      <p:sp>
        <p:nvSpPr>
          <p:cNvPr id="3" name="Title 2"/>
          <p:cNvSpPr>
            <a:spLocks noGrp="1"/>
          </p:cNvSpPr>
          <p:nvPr>
            <p:ph type="title"/>
          </p:nvPr>
        </p:nvSpPr>
        <p:spPr>
          <a:xfrm>
            <a:off x="457200" y="381000"/>
            <a:ext cx="8229600" cy="1219200"/>
          </a:xfrm>
        </p:spPr>
        <p:txBody>
          <a:bodyPr>
            <a:normAutofit fontScale="90000"/>
          </a:bodyPr>
          <a:lstStyle/>
          <a:p>
            <a:r>
              <a:rPr lang="en-US" dirty="0" smtClean="0"/>
              <a:t>So what is the Ad Astra Kansas Initiative anyway?</a:t>
            </a:r>
            <a:endParaRPr lang="en-US" dirty="0"/>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229600" cy="4191000"/>
          </a:xfrm>
        </p:spPr>
        <p:txBody>
          <a:bodyPr>
            <a:normAutofit/>
          </a:bodyPr>
          <a:lstStyle/>
          <a:p>
            <a:r>
              <a:rPr lang="en-US" sz="4000" dirty="0" smtClean="0"/>
              <a:t>It all started with the Kansas </a:t>
            </a:r>
            <a:endParaRPr lang="en-US" sz="4000" dirty="0" smtClean="0"/>
          </a:p>
          <a:p>
            <a:r>
              <a:rPr lang="en-US" sz="4000" dirty="0" smtClean="0"/>
              <a:t>Ad </a:t>
            </a:r>
            <a:r>
              <a:rPr lang="en-US" sz="4000" dirty="0" smtClean="0"/>
              <a:t>Astra per </a:t>
            </a:r>
            <a:r>
              <a:rPr lang="en-US" sz="4000" dirty="0" err="1" smtClean="0"/>
              <a:t>Aspera</a:t>
            </a:r>
            <a:endParaRPr lang="en-US" sz="4000" dirty="0" smtClean="0"/>
          </a:p>
          <a:p>
            <a:r>
              <a:rPr lang="en-US" sz="4000" dirty="0" smtClean="0"/>
              <a:t>To the stars through difficulty</a:t>
            </a:r>
          </a:p>
          <a:p>
            <a:endParaRPr lang="en-US" sz="4000" dirty="0" smtClean="0"/>
          </a:p>
        </p:txBody>
      </p:sp>
      <p:sp>
        <p:nvSpPr>
          <p:cNvPr id="3" name="Title 2"/>
          <p:cNvSpPr>
            <a:spLocks noGrp="1"/>
          </p:cNvSpPr>
          <p:nvPr>
            <p:ph type="title"/>
          </p:nvPr>
        </p:nvSpPr>
        <p:spPr>
          <a:xfrm>
            <a:off x="457200" y="381000"/>
            <a:ext cx="8229600" cy="1219200"/>
          </a:xfrm>
        </p:spPr>
        <p:txBody>
          <a:bodyPr>
            <a:normAutofit fontScale="90000"/>
          </a:bodyPr>
          <a:lstStyle/>
          <a:p>
            <a:r>
              <a:rPr lang="en-US" dirty="0" smtClean="0"/>
              <a:t>So what is the Ad Astra Kansas Initiative anyway?</a:t>
            </a:r>
            <a:endParaRPr lang="en-US" dirty="0"/>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57400"/>
            <a:ext cx="8229600" cy="4038600"/>
          </a:xfrm>
        </p:spPr>
        <p:txBody>
          <a:bodyPr/>
          <a:lstStyle/>
          <a:p>
            <a:pPr>
              <a:buNone/>
            </a:pPr>
            <a:endParaRPr lang="en-US" dirty="0" smtClean="0"/>
          </a:p>
          <a:p>
            <a:pPr>
              <a:buNone/>
            </a:pPr>
            <a:r>
              <a:rPr lang="en-US" dirty="0" smtClean="0"/>
              <a:t>Believe it or not the state </a:t>
            </a:r>
            <a:r>
              <a:rPr lang="en-US" dirty="0" smtClean="0"/>
              <a:t>motto—and, in a way,  our organization—began </a:t>
            </a:r>
            <a:r>
              <a:rPr lang="en-US" dirty="0" smtClean="0"/>
              <a:t>150 years ago when a young lawyer from Massachusetts saw </a:t>
            </a:r>
            <a:r>
              <a:rPr lang="en-US" dirty="0" smtClean="0"/>
              <a:t>an </a:t>
            </a:r>
            <a:r>
              <a:rPr lang="en-US" dirty="0" smtClean="0"/>
              <a:t>ad </a:t>
            </a:r>
            <a:r>
              <a:rPr lang="en-US" dirty="0" smtClean="0"/>
              <a:t>promoting Kansas</a:t>
            </a:r>
            <a:r>
              <a:rPr lang="en-US" dirty="0" smtClean="0"/>
              <a:t>—so he moved here.</a:t>
            </a:r>
            <a:endParaRPr lang="en-US" dirty="0" smtClean="0"/>
          </a:p>
          <a:p>
            <a:pPr>
              <a:buNone/>
            </a:pPr>
            <a:endParaRPr lang="en-US" dirty="0" smtClean="0"/>
          </a:p>
          <a:p>
            <a:pPr>
              <a:buNone/>
            </a:pPr>
            <a:r>
              <a:rPr lang="en-US" dirty="0" smtClean="0"/>
              <a:t>His name was John James Ingalls</a:t>
            </a:r>
            <a:endParaRPr lang="en-US" dirty="0"/>
          </a:p>
        </p:txBody>
      </p:sp>
      <p:sp>
        <p:nvSpPr>
          <p:cNvPr id="3" name="Title 2"/>
          <p:cNvSpPr>
            <a:spLocks noGrp="1"/>
          </p:cNvSpPr>
          <p:nvPr>
            <p:ph type="title"/>
          </p:nvPr>
        </p:nvSpPr>
        <p:spPr/>
        <p:txBody>
          <a:bodyPr/>
          <a:lstStyle/>
          <a:p>
            <a:r>
              <a:rPr lang="en-US" dirty="0" smtClean="0"/>
              <a:t>Blame it on a lawyer?</a:t>
            </a:r>
            <a:endParaRPr lang="en-US" dirty="0"/>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ngalls_john.jpg"/>
          <p:cNvPicPr>
            <a:picLocks noGrp="1" noChangeAspect="1"/>
          </p:cNvPicPr>
          <p:nvPr>
            <p:ph idx="1"/>
          </p:nvPr>
        </p:nvPicPr>
        <p:blipFill>
          <a:blip r:embed="rId3" cstate="print"/>
          <a:stretch>
            <a:fillRect/>
          </a:stretch>
        </p:blipFill>
        <p:spPr>
          <a:xfrm>
            <a:off x="533400" y="990600"/>
            <a:ext cx="2743200" cy="3902765"/>
          </a:xfrm>
        </p:spPr>
      </p:pic>
      <p:sp>
        <p:nvSpPr>
          <p:cNvPr id="5" name="Content Placeholder 5"/>
          <p:cNvSpPr txBox="1">
            <a:spLocks/>
          </p:cNvSpPr>
          <p:nvPr/>
        </p:nvSpPr>
        <p:spPr>
          <a:xfrm>
            <a:off x="4343400" y="990600"/>
            <a:ext cx="3581400" cy="4572000"/>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John James Ingalls, born 1833 in Middleton, Mass. </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ngalls_john.jpg"/>
          <p:cNvPicPr>
            <a:picLocks noGrp="1" noChangeAspect="1"/>
          </p:cNvPicPr>
          <p:nvPr>
            <p:ph idx="1"/>
          </p:nvPr>
        </p:nvPicPr>
        <p:blipFill>
          <a:blip r:embed="rId3" cstate="print"/>
          <a:stretch>
            <a:fillRect/>
          </a:stretch>
        </p:blipFill>
        <p:spPr>
          <a:xfrm>
            <a:off x="533400" y="990600"/>
            <a:ext cx="2743200" cy="3902765"/>
          </a:xfrm>
        </p:spPr>
      </p:pic>
      <p:sp>
        <p:nvSpPr>
          <p:cNvPr id="5" name="Content Placeholder 5"/>
          <p:cNvSpPr txBox="1">
            <a:spLocks/>
          </p:cNvSpPr>
          <p:nvPr/>
        </p:nvSpPr>
        <p:spPr>
          <a:xfrm>
            <a:off x="4343400" y="990600"/>
            <a:ext cx="3581400" cy="4572000"/>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John James Ingalls, born 1833 in Middleton, Mass. </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Moved to Kansas in 1859</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ngalls_john.jpg"/>
          <p:cNvPicPr>
            <a:picLocks noGrp="1" noChangeAspect="1"/>
          </p:cNvPicPr>
          <p:nvPr>
            <p:ph idx="1"/>
          </p:nvPr>
        </p:nvPicPr>
        <p:blipFill>
          <a:blip r:embed="rId3" cstate="print"/>
          <a:stretch>
            <a:fillRect/>
          </a:stretch>
        </p:blipFill>
        <p:spPr>
          <a:xfrm>
            <a:off x="533400" y="990600"/>
            <a:ext cx="2743200" cy="3902765"/>
          </a:xfrm>
        </p:spPr>
      </p:pic>
      <p:sp>
        <p:nvSpPr>
          <p:cNvPr id="5" name="Content Placeholder 5"/>
          <p:cNvSpPr txBox="1">
            <a:spLocks/>
          </p:cNvSpPr>
          <p:nvPr/>
        </p:nvSpPr>
        <p:spPr>
          <a:xfrm>
            <a:off x="4343400" y="990600"/>
            <a:ext cx="3581400" cy="4572000"/>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John James Ingalls, born 1833 in Middleton, Mass. </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Moved to Kansas in 1859</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Member of the 1859 Wyandotte Constitutional Convention</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Slate">
      <a:fillStyleLst>
        <a:solidFill>
          <a:schemeClr val="phClr"/>
        </a:solidFill>
        <a:gradFill rotWithShape="1">
          <a:gsLst>
            <a:gs pos="0">
              <a:schemeClr val="phClr">
                <a:tint val="80000"/>
                <a:satMod val="150000"/>
              </a:schemeClr>
            </a:gs>
            <a:gs pos="100000">
              <a:schemeClr val="phClr">
                <a:tint val="100000"/>
                <a:shade val="80000"/>
                <a:satMod val="135000"/>
              </a:schemeClr>
            </a:gs>
          </a:gsLst>
          <a:lin ang="5400000" scaled="1"/>
        </a:gradFill>
        <a:blipFill rotWithShape="1">
          <a:blip xmlns:r="http://schemas.openxmlformats.org/officeDocument/2006/relationships" r:embed="rId1">
            <a:duotone>
              <a:schemeClr val="phClr">
                <a:shade val="70000"/>
                <a:satMod val="125000"/>
              </a:schemeClr>
              <a:schemeClr val="phClr">
                <a:tint val="80000"/>
                <a:satMod val="115000"/>
              </a:schemeClr>
            </a:duotone>
          </a:blip>
          <a:stretch/>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190500">
              <a:srgbClr val="151515">
                <a:alpha val="90000"/>
              </a:srgbClr>
            </a:innerShdw>
          </a:effectLst>
          <a:scene3d>
            <a:camera prst="orthographicFront">
              <a:rot lat="0" lon="0" rev="0"/>
            </a:camera>
            <a:lightRig rig="glow" dir="tl"/>
          </a:scene3d>
          <a:sp3d prstMaterial="softmetal">
            <a:bevelT w="0" h="0"/>
          </a:sp3d>
        </a:effectStyle>
        <a:effectStyle>
          <a:effectLst>
            <a:outerShdw blurRad="63500" dist="101600" dir="3000000" sx="101000" sy="101000" rotWithShape="0">
              <a:srgbClr val="252525">
                <a:alpha val="50000"/>
              </a:srgbClr>
            </a:outerShdw>
          </a:effectLst>
          <a:scene3d>
            <a:camera prst="orthographicFront">
              <a:rot lat="0" lon="0" rev="0"/>
            </a:camera>
            <a:lightRig rig="morning" dir="tr">
              <a:rot lat="0" lon="0" rev="1500000"/>
            </a:lightRig>
          </a:scene3d>
          <a:sp3d prstMaterial="translucentPowder">
            <a:bevelT w="38100" h="12700"/>
          </a:sp3d>
        </a:effectStyle>
      </a:effectStyleLst>
      <a:bgFillStyleLst>
        <a:solidFill>
          <a:schemeClr val="phClr"/>
        </a:solidFill>
        <a:blipFill>
          <a:blip xmlns:r="http://schemas.openxmlformats.org/officeDocument/2006/relationships" r:embed="rId2">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3">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17272</TotalTime>
  <Words>1970</Words>
  <Application>Microsoft Office PowerPoint</Application>
  <PresentationFormat>On-screen Show (4:3)</PresentationFormat>
  <Paragraphs>177</Paragraphs>
  <Slides>37</Slides>
  <Notes>36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Paper</vt:lpstr>
      <vt:lpstr>Adobe Acrobat Document</vt:lpstr>
      <vt:lpstr>Slide 1</vt:lpstr>
      <vt:lpstr>Slide 2</vt:lpstr>
      <vt:lpstr>So what is the Ad Astra Kansas Initiative anyway?</vt:lpstr>
      <vt:lpstr>So what is the Ad Astra Kansas Initiative anyway?</vt:lpstr>
      <vt:lpstr>So what is the Ad Astra Kansas Initiative anyway?</vt:lpstr>
      <vt:lpstr>Blame it on a lawyer?</vt:lpstr>
      <vt:lpstr>Slide 7</vt:lpstr>
      <vt:lpstr>Slide 8</vt:lpstr>
      <vt:lpstr>Slide 9</vt:lpstr>
      <vt:lpstr>Slide 10</vt:lpstr>
      <vt:lpstr>Ingalls suggested:</vt:lpstr>
      <vt:lpstr>Ingalls suggested:</vt:lpstr>
      <vt:lpstr>Ingalls suggested:</vt:lpstr>
      <vt:lpstr>The Great Seal  of the State of Kansas</vt:lpstr>
      <vt:lpstr>The vision of a Californian, who loves Kansas and what it stands for</vt:lpstr>
      <vt:lpstr>Slide 16</vt:lpstr>
      <vt:lpstr>Slide 17</vt:lpstr>
      <vt:lpstr>Slide 18</vt:lpstr>
      <vt:lpstr>Slide 19</vt:lpstr>
      <vt:lpstr>Slide 20</vt:lpstr>
      <vt:lpstr>More than just words on a flag</vt:lpstr>
      <vt:lpstr>Slide 22</vt:lpstr>
      <vt:lpstr>Science, Technology, Engineering &amp; Mathematics </vt:lpstr>
      <vt:lpstr>We belong in the 21st Century.</vt:lpstr>
      <vt:lpstr>Slide 25</vt:lpstr>
      <vt:lpstr>Ad Astra Kansas Day</vt:lpstr>
      <vt:lpstr>Galaxy Forums, 2009, 10, 11</vt:lpstr>
      <vt:lpstr>150 Super Scientists</vt:lpstr>
      <vt:lpstr>Slide 29</vt:lpstr>
      <vt:lpstr>Kansas History and Environmental Fair</vt:lpstr>
      <vt:lpstr>Ad Astra Founder’s Event</vt:lpstr>
      <vt:lpstr>Ad Astra Founder’s Day</vt:lpstr>
      <vt:lpstr>Ad Astra Founder’s Day</vt:lpstr>
      <vt:lpstr>Ad Astra Founder’s Day</vt:lpstr>
      <vt:lpstr>Ad Astra Founder’s Day</vt:lpstr>
      <vt:lpstr>Ad Astra Founder’s Day</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case for the state motto</dc:title>
  <dc:creator>owner</dc:creator>
  <cp:lastModifiedBy>owner</cp:lastModifiedBy>
  <cp:revision>723</cp:revision>
  <dcterms:created xsi:type="dcterms:W3CDTF">2009-06-16T15:06:48Z</dcterms:created>
  <dcterms:modified xsi:type="dcterms:W3CDTF">2011-08-27T01:14:53Z</dcterms:modified>
</cp:coreProperties>
</file>